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1"/>
    <p:sldMasterId id="2147483666"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915733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Fact, doesn’t get at significance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fact and significance but no theme relation yet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Next slides talk about each of these.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Fact, does not get at “So what”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For example, you could argue against this by saying that the US won the Revolutionary War not because of Washington, but because Great Britain was in decline.”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9" name="Shape 49"/>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0" name="Shape 5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6" name="Shape 56"/>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7" name="Shape 57"/>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8" name="Shape 58"/>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9" name="Shape 59"/>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74" name="Shape 74"/>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5" name="Shape 7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82" name="Shape 82"/>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a:blip r:embed="rId3"/>
          <a:stretch>
            <a:fillRect/>
          </a:stretch>
        </p:blipFill>
        <p:spPr>
          <a:xfrm>
            <a:off x="0" y="0"/>
            <a:ext cx="9144000"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589725" y="1264750"/>
            <a:ext cx="7748399" cy="1196099"/>
          </a:xfrm>
          <a:prstGeom prst="rect">
            <a:avLst/>
          </a:prstGeom>
        </p:spPr>
        <p:txBody>
          <a:bodyPr lIns="91425" tIns="91425" rIns="91425" bIns="91425" anchor="t" anchorCtr="0">
            <a:noAutofit/>
          </a:bodyPr>
          <a:lstStyle/>
          <a:p>
            <a:pPr marL="0" lvl="0" indent="0" algn="ctr" rtl="0">
              <a:spcBef>
                <a:spcPts val="0"/>
              </a:spcBef>
              <a:buNone/>
            </a:pPr>
            <a:r>
              <a:rPr lang="en" b="1">
                <a:solidFill>
                  <a:srgbClr val="444F51"/>
                </a:solidFill>
                <a:latin typeface="Arial"/>
                <a:ea typeface="Arial"/>
                <a:cs typeface="Arial"/>
                <a:sym typeface="Arial"/>
              </a:rPr>
              <a:t>FOCUSED.</a:t>
            </a:r>
          </a:p>
          <a:p>
            <a:pPr marL="0" lvl="0" indent="0" algn="ctr" rtl="0">
              <a:spcBef>
                <a:spcPts val="0"/>
              </a:spcBef>
              <a:buNone/>
            </a:pPr>
            <a:r>
              <a:rPr lang="en" sz="2600">
                <a:solidFill>
                  <a:srgbClr val="444F51"/>
                </a:solidFill>
                <a:latin typeface="Arial"/>
                <a:ea typeface="Arial"/>
                <a:cs typeface="Arial"/>
                <a:sym typeface="Arial"/>
              </a:rPr>
              <a:t>Addresses a specific topic and makes an argument about a specific impact in history.</a:t>
            </a:r>
          </a:p>
        </p:txBody>
      </p:sp>
      <p:sp>
        <p:nvSpPr>
          <p:cNvPr id="157" name="Shape 157"/>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SPECIFIC</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589725" y="1264750"/>
            <a:ext cx="7748399" cy="1196099"/>
          </a:xfrm>
          <a:prstGeom prst="rect">
            <a:avLst/>
          </a:prstGeom>
        </p:spPr>
        <p:txBody>
          <a:bodyPr lIns="91425" tIns="91425" rIns="91425" bIns="91425" anchor="t" anchorCtr="0">
            <a:noAutofit/>
          </a:bodyPr>
          <a:lstStyle/>
          <a:p>
            <a:pPr marL="0" lvl="0" indent="0" algn="ctr" rtl="0">
              <a:spcBef>
                <a:spcPts val="0"/>
              </a:spcBef>
              <a:buNone/>
            </a:pPr>
            <a:r>
              <a:rPr lang="en" b="1">
                <a:solidFill>
                  <a:srgbClr val="444F51"/>
                </a:solidFill>
                <a:latin typeface="Arial"/>
                <a:ea typeface="Arial"/>
                <a:cs typeface="Arial"/>
                <a:sym typeface="Arial"/>
              </a:rPr>
              <a:t>FOCUSED.</a:t>
            </a:r>
          </a:p>
          <a:p>
            <a:pPr marL="0" lvl="0" indent="0" algn="ctr" rtl="0">
              <a:spcBef>
                <a:spcPts val="0"/>
              </a:spcBef>
              <a:buNone/>
            </a:pPr>
            <a:r>
              <a:rPr lang="en" sz="2600">
                <a:solidFill>
                  <a:srgbClr val="444F51"/>
                </a:solidFill>
                <a:latin typeface="Arial"/>
                <a:ea typeface="Arial"/>
                <a:cs typeface="Arial"/>
                <a:sym typeface="Arial"/>
              </a:rPr>
              <a:t>Addresses a specific topic and makes an argument about a specific impact in history.</a:t>
            </a:r>
          </a:p>
        </p:txBody>
      </p:sp>
      <p:sp>
        <p:nvSpPr>
          <p:cNvPr id="163" name="Shape 163"/>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SPECIFIC</a:t>
            </a:r>
          </a:p>
        </p:txBody>
      </p:sp>
      <p:sp>
        <p:nvSpPr>
          <p:cNvPr id="164" name="Shape 164"/>
          <p:cNvSpPr txBox="1"/>
          <p:nvPr/>
        </p:nvSpPr>
        <p:spPr>
          <a:xfrm>
            <a:off x="405225" y="2955625"/>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solidFill>
                <a:schemeClr val="dk1"/>
              </a:solidFill>
            </a:endParaRPr>
          </a:p>
          <a:p>
            <a:pPr marL="0" lvl="1" indent="0" algn="ctr" rtl="0">
              <a:spcBef>
                <a:spcPts val="560"/>
              </a:spcBef>
              <a:buNone/>
            </a:pPr>
            <a:r>
              <a:rPr lang="en" sz="2600">
                <a:solidFill>
                  <a:srgbClr val="444F51"/>
                </a:solidFill>
              </a:rPr>
              <a:t>“Martin Luther King, Jr. changed everyone’s</a:t>
            </a:r>
            <a:br>
              <a:rPr lang="en" sz="2600">
                <a:solidFill>
                  <a:srgbClr val="444F51"/>
                </a:solidFill>
              </a:rPr>
            </a:br>
            <a:r>
              <a:rPr lang="en" sz="2600">
                <a:solidFill>
                  <a:srgbClr val="444F51"/>
                </a:solidFill>
              </a:rPr>
              <a:t>lives forever.”</a:t>
            </a:r>
          </a:p>
        </p:txBody>
      </p:sp>
      <p:sp>
        <p:nvSpPr>
          <p:cNvPr id="165" name="Shape 165"/>
          <p:cNvSpPr txBox="1"/>
          <p:nvPr/>
        </p:nvSpPr>
        <p:spPr>
          <a:xfrm>
            <a:off x="4650525" y="2955625"/>
            <a:ext cx="4149000" cy="2178599"/>
          </a:xfrm>
          <a:prstGeom prst="rect">
            <a:avLst/>
          </a:prstGeom>
          <a:noFill/>
          <a:ln w="76200" cap="flat">
            <a:solidFill>
              <a:srgbClr val="00A0BA"/>
            </a:solidFill>
            <a:prstDash val="solid"/>
            <a:round/>
            <a:headEnd type="none" w="med" len="med"/>
            <a:tailEnd type="none" w="med" len="med"/>
          </a:ln>
        </p:spPr>
        <p:txBody>
          <a:bodyPr lIns="91425" tIns="91425" rIns="91425" bIns="91425" anchor="t" anchorCtr="0">
            <a:noAutofit/>
          </a:bodyPr>
          <a:lstStyle/>
          <a:p>
            <a:pPr lvl="1" algn="ctr" rtl="0">
              <a:spcBef>
                <a:spcPts val="560"/>
              </a:spcBef>
              <a:buNone/>
            </a:pPr>
            <a:r>
              <a:rPr lang="en" sz="2600">
                <a:solidFill>
                  <a:srgbClr val="444F51"/>
                </a:solidFill>
              </a:rPr>
              <a:t>“Martin Luther King, Jr.’s ‘I Have a Dream’ speech brought national attention to the Civil Rights Movement.”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CONNECT TO THEME</a:t>
            </a:r>
          </a:p>
        </p:txBody>
      </p:sp>
      <p:pic>
        <p:nvPicPr>
          <p:cNvPr id="171" name="Shape 171"/>
          <p:cNvPicPr preferRelativeResize="0"/>
          <p:nvPr/>
        </p:nvPicPr>
        <p:blipFill>
          <a:blip r:embed="rId3"/>
          <a:stretch>
            <a:fillRect/>
          </a:stretch>
        </p:blipFill>
        <p:spPr>
          <a:xfrm>
            <a:off x="1805350" y="1650025"/>
            <a:ext cx="5520824" cy="38564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1919 WORLD SERIES SCANDAL</a:t>
            </a:r>
          </a:p>
        </p:txBody>
      </p:sp>
      <p:sp>
        <p:nvSpPr>
          <p:cNvPr id="177" name="Shape 177"/>
          <p:cNvSpPr txBox="1"/>
          <p:nvPr/>
        </p:nvSpPr>
        <p:spPr>
          <a:xfrm>
            <a:off x="493250" y="1650425"/>
            <a:ext cx="2646600" cy="4651500"/>
          </a:xfrm>
          <a:prstGeom prst="rect">
            <a:avLst/>
          </a:prstGeom>
          <a:noFill/>
          <a:ln w="76200" cap="flat">
            <a:solidFill>
              <a:srgbClr val="E87511"/>
            </a:solidFill>
            <a:prstDash val="solid"/>
            <a:round/>
            <a:headEnd type="none" w="med" len="med"/>
            <a:tailEnd type="none" w="med" len="med"/>
          </a:ln>
        </p:spPr>
        <p:txBody>
          <a:bodyPr lIns="91425" tIns="91425" rIns="91425" bIns="91425" anchor="t" anchorCtr="0">
            <a:noAutofit/>
          </a:bodyPr>
          <a:lstStyle/>
          <a:p>
            <a:pPr lvl="0" rtl="0">
              <a:spcBef>
                <a:spcPts val="0"/>
              </a:spcBef>
              <a:buClr>
                <a:srgbClr val="000000"/>
              </a:buClr>
              <a:buFont typeface="Arial"/>
              <a:buNone/>
            </a:pPr>
            <a:endParaRPr sz="1200">
              <a:solidFill>
                <a:schemeClr val="dk1"/>
              </a:solidFill>
            </a:endParaRPr>
          </a:p>
          <a:p>
            <a:pPr marL="0" lvl="1" indent="0" algn="ctr" rtl="0">
              <a:spcBef>
                <a:spcPts val="560"/>
              </a:spcBef>
              <a:buNone/>
            </a:pPr>
            <a:endParaRPr sz="2000">
              <a:solidFill>
                <a:schemeClr val="dk1"/>
              </a:solidFill>
            </a:endParaRPr>
          </a:p>
          <a:p>
            <a:pPr lvl="0" algn="ctr" rtl="0">
              <a:spcBef>
                <a:spcPts val="0"/>
              </a:spcBef>
              <a:buNone/>
            </a:pPr>
            <a:r>
              <a:rPr lang="en" sz="2000">
                <a:solidFill>
                  <a:srgbClr val="444F51"/>
                </a:solidFill>
              </a:rPr>
              <a:t>During the 1919 World Series, eight players were accused of throwing games. </a:t>
            </a:r>
          </a:p>
        </p:txBody>
      </p:sp>
      <p:sp>
        <p:nvSpPr>
          <p:cNvPr id="178" name="Shape 178"/>
          <p:cNvSpPr txBox="1"/>
          <p:nvPr/>
        </p:nvSpPr>
        <p:spPr>
          <a:xfrm>
            <a:off x="533050" y="1071575"/>
            <a:ext cx="8036999" cy="437399"/>
          </a:xfrm>
          <a:prstGeom prst="rect">
            <a:avLst/>
          </a:prstGeom>
          <a:noFill/>
          <a:ln>
            <a:noFill/>
          </a:ln>
        </p:spPr>
        <p:txBody>
          <a:bodyPr lIns="91425" tIns="91425" rIns="91425" bIns="91425" anchor="t" anchorCtr="0">
            <a:noAutofit/>
          </a:bodyPr>
          <a:lstStyle/>
          <a:p>
            <a:pPr algn="ctr">
              <a:spcBef>
                <a:spcPts val="0"/>
              </a:spcBef>
              <a:buNone/>
            </a:pPr>
            <a:r>
              <a:rPr lang="en" sz="1800">
                <a:solidFill>
                  <a:srgbClr val="444F51"/>
                </a:solidFill>
              </a:rPr>
              <a:t>Looking for: Significance, Goes Beyond Facts, Specific, Theme Connection</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1919 WORLD SERIES SCANDAL</a:t>
            </a:r>
          </a:p>
        </p:txBody>
      </p:sp>
      <p:sp>
        <p:nvSpPr>
          <p:cNvPr id="184" name="Shape 184"/>
          <p:cNvSpPr txBox="1"/>
          <p:nvPr/>
        </p:nvSpPr>
        <p:spPr>
          <a:xfrm>
            <a:off x="493250" y="1650425"/>
            <a:ext cx="2646600" cy="4651500"/>
          </a:xfrm>
          <a:prstGeom prst="rect">
            <a:avLst/>
          </a:prstGeom>
          <a:noFill/>
          <a:ln w="76200" cap="flat">
            <a:solidFill>
              <a:srgbClr val="E8751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1200">
              <a:solidFill>
                <a:schemeClr val="dk1"/>
              </a:solidFill>
            </a:endParaRPr>
          </a:p>
          <a:p>
            <a:pPr marL="0" lvl="1" indent="0" algn="ctr" rtl="0">
              <a:spcBef>
                <a:spcPts val="560"/>
              </a:spcBef>
              <a:buNone/>
            </a:pPr>
            <a:endParaRPr sz="2000">
              <a:solidFill>
                <a:schemeClr val="dk1"/>
              </a:solidFill>
            </a:endParaRPr>
          </a:p>
          <a:p>
            <a:pPr lvl="0" algn="ctr" rtl="0">
              <a:spcBef>
                <a:spcPts val="0"/>
              </a:spcBef>
              <a:buNone/>
            </a:pPr>
            <a:r>
              <a:rPr lang="en" sz="2000">
                <a:solidFill>
                  <a:srgbClr val="444F51"/>
                </a:solidFill>
              </a:rPr>
              <a:t>During the 1919 World Series, eight players were accused of throwing games. </a:t>
            </a:r>
          </a:p>
        </p:txBody>
      </p:sp>
      <p:sp>
        <p:nvSpPr>
          <p:cNvPr id="185" name="Shape 185"/>
          <p:cNvSpPr txBox="1"/>
          <p:nvPr/>
        </p:nvSpPr>
        <p:spPr>
          <a:xfrm>
            <a:off x="3279075" y="1650425"/>
            <a:ext cx="2646600" cy="4651500"/>
          </a:xfrm>
          <a:prstGeom prst="rect">
            <a:avLst/>
          </a:prstGeom>
          <a:noFill/>
          <a:ln w="76200" cap="flat">
            <a:solidFill>
              <a:srgbClr val="E0AA0F"/>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solidFill>
                <a:schemeClr val="dk1"/>
              </a:solidFill>
            </a:endParaRPr>
          </a:p>
          <a:p>
            <a:pPr lvl="0" algn="ctr" rtl="0">
              <a:spcBef>
                <a:spcPts val="0"/>
              </a:spcBef>
              <a:buNone/>
            </a:pPr>
            <a:r>
              <a:rPr lang="en" sz="2000">
                <a:solidFill>
                  <a:srgbClr val="444F51"/>
                </a:solidFill>
              </a:rPr>
              <a:t>During the 1919 World Series, eight players were accused of throwing games, resulting in the appointment of a baseball </a:t>
            </a:r>
          </a:p>
          <a:p>
            <a:pPr lvl="0" algn="ctr" rtl="0">
              <a:spcBef>
                <a:spcPts val="0"/>
              </a:spcBef>
              <a:buNone/>
            </a:pPr>
            <a:r>
              <a:rPr lang="en" sz="2000">
                <a:solidFill>
                  <a:srgbClr val="444F51"/>
                </a:solidFill>
              </a:rPr>
              <a:t>commissioner. </a:t>
            </a:r>
          </a:p>
        </p:txBody>
      </p:sp>
      <p:sp>
        <p:nvSpPr>
          <p:cNvPr id="186" name="Shape 186"/>
          <p:cNvSpPr txBox="1"/>
          <p:nvPr/>
        </p:nvSpPr>
        <p:spPr>
          <a:xfrm>
            <a:off x="533050" y="1071575"/>
            <a:ext cx="8036999" cy="437399"/>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444F51"/>
                </a:solidFill>
              </a:rPr>
              <a:t>Looking for: Significance, Goes Beyond Facts, Specific, Theme Connection</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1919 WORLD SERIES SCANDAL</a:t>
            </a:r>
          </a:p>
        </p:txBody>
      </p:sp>
      <p:sp>
        <p:nvSpPr>
          <p:cNvPr id="192" name="Shape 192"/>
          <p:cNvSpPr txBox="1"/>
          <p:nvPr/>
        </p:nvSpPr>
        <p:spPr>
          <a:xfrm>
            <a:off x="493250" y="1650425"/>
            <a:ext cx="2646600" cy="4651500"/>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1200">
              <a:solidFill>
                <a:schemeClr val="dk1"/>
              </a:solidFill>
            </a:endParaRPr>
          </a:p>
          <a:p>
            <a:pPr marL="0" lvl="1" indent="0" algn="ctr" rtl="0">
              <a:spcBef>
                <a:spcPts val="560"/>
              </a:spcBef>
              <a:buNone/>
            </a:pPr>
            <a:endParaRPr sz="2000">
              <a:solidFill>
                <a:schemeClr val="dk1"/>
              </a:solidFill>
            </a:endParaRPr>
          </a:p>
          <a:p>
            <a:pPr lvl="0" algn="ctr" rtl="0">
              <a:spcBef>
                <a:spcPts val="0"/>
              </a:spcBef>
              <a:buNone/>
            </a:pPr>
            <a:r>
              <a:rPr lang="en" sz="2000">
                <a:solidFill>
                  <a:srgbClr val="444F51"/>
                </a:solidFill>
              </a:rPr>
              <a:t>During the 1919 World Series, eight players were accused of throwing games. </a:t>
            </a:r>
          </a:p>
        </p:txBody>
      </p:sp>
      <p:sp>
        <p:nvSpPr>
          <p:cNvPr id="193" name="Shape 193"/>
          <p:cNvSpPr txBox="1"/>
          <p:nvPr/>
        </p:nvSpPr>
        <p:spPr>
          <a:xfrm>
            <a:off x="3279075" y="1650425"/>
            <a:ext cx="2646600" cy="4651500"/>
          </a:xfrm>
          <a:prstGeom prst="rect">
            <a:avLst/>
          </a:prstGeom>
          <a:noFill/>
          <a:ln w="76200" cap="flat">
            <a:solidFill>
              <a:srgbClr val="E0AA0F"/>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solidFill>
                <a:schemeClr val="dk1"/>
              </a:solidFill>
            </a:endParaRPr>
          </a:p>
          <a:p>
            <a:pPr lvl="0" algn="ctr" rtl="0">
              <a:spcBef>
                <a:spcPts val="0"/>
              </a:spcBef>
              <a:buNone/>
            </a:pPr>
            <a:r>
              <a:rPr lang="en" sz="2000">
                <a:solidFill>
                  <a:srgbClr val="444F51"/>
                </a:solidFill>
              </a:rPr>
              <a:t>During the 1919 World Series, eight players were accused of throwing games, resulting in the appointment of a baseball </a:t>
            </a:r>
          </a:p>
          <a:p>
            <a:pPr lvl="0" algn="ctr" rtl="0">
              <a:spcBef>
                <a:spcPts val="0"/>
              </a:spcBef>
              <a:buNone/>
            </a:pPr>
            <a:r>
              <a:rPr lang="en" sz="2000">
                <a:solidFill>
                  <a:srgbClr val="444F51"/>
                </a:solidFill>
              </a:rPr>
              <a:t>commissioner. </a:t>
            </a:r>
          </a:p>
        </p:txBody>
      </p:sp>
      <p:sp>
        <p:nvSpPr>
          <p:cNvPr id="194" name="Shape 194"/>
          <p:cNvSpPr txBox="1"/>
          <p:nvPr/>
        </p:nvSpPr>
        <p:spPr>
          <a:xfrm>
            <a:off x="6064900" y="1650425"/>
            <a:ext cx="2646600" cy="4651500"/>
          </a:xfrm>
          <a:prstGeom prst="rect">
            <a:avLst/>
          </a:prstGeom>
          <a:noFill/>
          <a:ln w="76200" cap="flat">
            <a:solidFill>
              <a:srgbClr val="E87511"/>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a:solidFill>
                  <a:srgbClr val="444F51"/>
                </a:solidFill>
              </a:rPr>
              <a:t>D</a:t>
            </a:r>
            <a:r>
              <a:rPr lang="en" sz="1900">
                <a:solidFill>
                  <a:srgbClr val="444F51"/>
                </a:solidFill>
              </a:rPr>
              <a:t>uring the 1919 World Series, eight players were accused of intentionally losing games. The scandal made the public lose confidence in the game, so they appointed a commissioner with the responsibility to regulate the game and the right to ban players. </a:t>
            </a:r>
          </a:p>
        </p:txBody>
      </p:sp>
      <p:sp>
        <p:nvSpPr>
          <p:cNvPr id="195" name="Shape 195"/>
          <p:cNvSpPr txBox="1"/>
          <p:nvPr/>
        </p:nvSpPr>
        <p:spPr>
          <a:xfrm>
            <a:off x="533050" y="1071575"/>
            <a:ext cx="8036999" cy="437399"/>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444F51"/>
                </a:solidFill>
              </a:rPr>
              <a:t>Looking for: Significance, Goes Beyond Facts, Specific, Theme Connection</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p:nvPr/>
        </p:nvSpPr>
        <p:spPr>
          <a:xfrm>
            <a:off x="1667150" y="606225"/>
            <a:ext cx="5853900" cy="5768100"/>
          </a:xfrm>
          <a:prstGeom prst="rect">
            <a:avLst/>
          </a:prstGeom>
          <a:noFill/>
          <a:ln w="228600" cap="flat">
            <a:solidFill>
              <a:srgbClr val="E0AA0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1" name="Shape 201"/>
          <p:cNvSpPr txBox="1"/>
          <p:nvPr/>
        </p:nvSpPr>
        <p:spPr>
          <a:xfrm>
            <a:off x="2192000" y="703425"/>
            <a:ext cx="4804200" cy="5268899"/>
          </a:xfrm>
          <a:prstGeom prst="rect">
            <a:avLst/>
          </a:prstGeom>
          <a:noFill/>
          <a:ln>
            <a:noFill/>
          </a:ln>
        </p:spPr>
        <p:txBody>
          <a:bodyPr lIns="91425" tIns="91425" rIns="91425" bIns="91425" anchor="t" anchorCtr="0">
            <a:noAutofit/>
          </a:bodyPr>
          <a:lstStyle/>
          <a:p>
            <a:pPr lvl="0" algn="ctr" rtl="0">
              <a:spcBef>
                <a:spcPts val="0"/>
              </a:spcBef>
              <a:buNone/>
            </a:pPr>
            <a:r>
              <a:rPr lang="en" sz="9000" b="1">
                <a:solidFill>
                  <a:srgbClr val="00A0BA"/>
                </a:solidFill>
              </a:rPr>
              <a:t>How do you write a thesis?</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314825" y="1771675"/>
            <a:ext cx="4358700" cy="1881600"/>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Clr>
                <a:schemeClr val="dk1"/>
              </a:buClr>
              <a:buSzPct val="25000"/>
              <a:buFont typeface="Calibri"/>
              <a:buNone/>
            </a:pPr>
            <a:r>
              <a:rPr lang="en" sz="3600" b="1" i="0" u="none" strike="noStrike" cap="none" baseline="0">
                <a:solidFill>
                  <a:srgbClr val="444F51"/>
                </a:solidFill>
                <a:latin typeface="Arial"/>
                <a:ea typeface="Arial"/>
                <a:cs typeface="Arial"/>
                <a:sym typeface="Arial"/>
              </a:rPr>
              <a:t>Don’t let the </a:t>
            </a:r>
          </a:p>
          <a:p>
            <a:pPr marL="0" marR="0" lvl="0" indent="0" algn="ctr" rtl="0">
              <a:spcBef>
                <a:spcPts val="640"/>
              </a:spcBef>
              <a:spcAft>
                <a:spcPts val="0"/>
              </a:spcAft>
              <a:buClr>
                <a:schemeClr val="dk1"/>
              </a:buClr>
              <a:buSzPct val="25000"/>
              <a:buFont typeface="Calibri"/>
              <a:buNone/>
            </a:pPr>
            <a:r>
              <a:rPr lang="en" sz="3600" b="1" i="0" u="none" strike="noStrike" cap="none" baseline="0">
                <a:solidFill>
                  <a:srgbClr val="444F51"/>
                </a:solidFill>
                <a:latin typeface="Arial"/>
                <a:ea typeface="Arial"/>
                <a:cs typeface="Arial"/>
                <a:sym typeface="Arial"/>
              </a:rPr>
              <a:t>thesis statement</a:t>
            </a:r>
          </a:p>
          <a:p>
            <a:pPr marL="0" marR="0" lvl="0" indent="0" algn="ctr" rtl="0">
              <a:spcBef>
                <a:spcPts val="640"/>
              </a:spcBef>
              <a:spcAft>
                <a:spcPts val="0"/>
              </a:spcAft>
              <a:buClr>
                <a:schemeClr val="dk1"/>
              </a:buClr>
              <a:buSzPct val="25000"/>
              <a:buFont typeface="Calibri"/>
              <a:buNone/>
            </a:pPr>
            <a:r>
              <a:rPr lang="en" sz="3600" b="1" i="0" u="none" strike="noStrike" cap="none" baseline="0">
                <a:solidFill>
                  <a:srgbClr val="444F51"/>
                </a:solidFill>
                <a:latin typeface="Arial"/>
                <a:ea typeface="Arial"/>
                <a:cs typeface="Arial"/>
                <a:sym typeface="Arial"/>
              </a:rPr>
              <a:t>intimidate you! </a:t>
            </a:r>
          </a:p>
        </p:txBody>
      </p:sp>
      <p:pic>
        <p:nvPicPr>
          <p:cNvPr id="207" name="Shape 207"/>
          <p:cNvPicPr preferRelativeResize="0"/>
          <p:nvPr/>
        </p:nvPicPr>
        <p:blipFill>
          <a:blip r:embed="rId3"/>
          <a:stretch>
            <a:fillRect/>
          </a:stretch>
        </p:blipFill>
        <p:spPr>
          <a:xfrm>
            <a:off x="442550" y="2776450"/>
            <a:ext cx="4076449" cy="4081550"/>
          </a:xfrm>
          <a:prstGeom prst="rect">
            <a:avLst/>
          </a:prstGeom>
          <a:noFill/>
          <a:ln>
            <a:noFill/>
          </a:ln>
        </p:spPr>
      </p:pic>
      <p:sp>
        <p:nvSpPr>
          <p:cNvPr id="208" name="Shape 208"/>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WRITING YOUR THESIS</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WRITING YOUR THESIS</a:t>
            </a:r>
          </a:p>
        </p:txBody>
      </p:sp>
      <p:pic>
        <p:nvPicPr>
          <p:cNvPr id="214" name="Shape 214"/>
          <p:cNvPicPr preferRelativeResize="0"/>
          <p:nvPr/>
        </p:nvPicPr>
        <p:blipFill>
          <a:blip r:embed="rId3"/>
          <a:stretch>
            <a:fillRect/>
          </a:stretch>
        </p:blipFill>
        <p:spPr>
          <a:xfrm>
            <a:off x="712200" y="1774575"/>
            <a:ext cx="2254500" cy="2254500"/>
          </a:xfrm>
          <a:prstGeom prst="rect">
            <a:avLst/>
          </a:prstGeom>
          <a:noFill/>
          <a:ln>
            <a:noFill/>
          </a:ln>
        </p:spPr>
      </p:pic>
      <p:pic>
        <p:nvPicPr>
          <p:cNvPr id="215" name="Shape 215"/>
          <p:cNvPicPr preferRelativeResize="0"/>
          <p:nvPr/>
        </p:nvPicPr>
        <p:blipFill>
          <a:blip r:embed="rId4"/>
          <a:stretch>
            <a:fillRect/>
          </a:stretch>
        </p:blipFill>
        <p:spPr>
          <a:xfrm>
            <a:off x="3484300" y="1853675"/>
            <a:ext cx="2254499" cy="2254499"/>
          </a:xfrm>
          <a:prstGeom prst="rect">
            <a:avLst/>
          </a:prstGeom>
          <a:noFill/>
          <a:ln>
            <a:noFill/>
          </a:ln>
        </p:spPr>
      </p:pic>
      <p:pic>
        <p:nvPicPr>
          <p:cNvPr id="216" name="Shape 216"/>
          <p:cNvPicPr preferRelativeResize="0"/>
          <p:nvPr/>
        </p:nvPicPr>
        <p:blipFill>
          <a:blip r:embed="rId5"/>
          <a:stretch>
            <a:fillRect/>
          </a:stretch>
        </p:blipFill>
        <p:spPr>
          <a:xfrm>
            <a:off x="6422800" y="2014650"/>
            <a:ext cx="1914499" cy="1506299"/>
          </a:xfrm>
          <a:prstGeom prst="rect">
            <a:avLst/>
          </a:prstGeom>
          <a:noFill/>
          <a:ln>
            <a:noFill/>
          </a:ln>
        </p:spPr>
      </p:pic>
      <p:sp>
        <p:nvSpPr>
          <p:cNvPr id="217" name="Shape 217"/>
          <p:cNvSpPr txBox="1"/>
          <p:nvPr/>
        </p:nvSpPr>
        <p:spPr>
          <a:xfrm>
            <a:off x="823500" y="3792425"/>
            <a:ext cx="2143199" cy="677399"/>
          </a:xfrm>
          <a:prstGeom prst="rect">
            <a:avLst/>
          </a:prstGeom>
          <a:noFill/>
          <a:ln>
            <a:noFill/>
          </a:ln>
        </p:spPr>
        <p:txBody>
          <a:bodyPr lIns="91425" tIns="91425" rIns="91425" bIns="91425" anchor="t" anchorCtr="0">
            <a:noAutofit/>
          </a:bodyPr>
          <a:lstStyle/>
          <a:p>
            <a:pPr algn="ctr">
              <a:spcBef>
                <a:spcPts val="0"/>
              </a:spcBef>
              <a:buNone/>
            </a:pPr>
            <a:r>
              <a:rPr lang="en" sz="3000">
                <a:solidFill>
                  <a:srgbClr val="E0AA0F"/>
                </a:solidFill>
              </a:rPr>
              <a:t>Research</a:t>
            </a:r>
          </a:p>
        </p:txBody>
      </p:sp>
      <p:sp>
        <p:nvSpPr>
          <p:cNvPr id="218" name="Shape 218"/>
          <p:cNvSpPr txBox="1"/>
          <p:nvPr/>
        </p:nvSpPr>
        <p:spPr>
          <a:xfrm>
            <a:off x="3539950" y="3792425"/>
            <a:ext cx="2143199" cy="677399"/>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0AA0F"/>
                </a:solidFill>
              </a:rPr>
              <a:t>Analysis</a:t>
            </a:r>
          </a:p>
        </p:txBody>
      </p:sp>
      <p:sp>
        <p:nvSpPr>
          <p:cNvPr id="219" name="Shape 219"/>
          <p:cNvSpPr txBox="1"/>
          <p:nvPr/>
        </p:nvSpPr>
        <p:spPr>
          <a:xfrm>
            <a:off x="6145775" y="3792425"/>
            <a:ext cx="2420400" cy="677399"/>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0AA0F"/>
                </a:solidFill>
              </a:rPr>
              <a:t>Presentation</a:t>
            </a:r>
          </a:p>
        </p:txBody>
      </p:sp>
      <p:sp>
        <p:nvSpPr>
          <p:cNvPr id="220" name="Shape 220"/>
          <p:cNvSpPr txBox="1">
            <a:spLocks noGrp="1"/>
          </p:cNvSpPr>
          <p:nvPr>
            <p:ph type="body" idx="1"/>
          </p:nvPr>
        </p:nvSpPr>
        <p:spPr>
          <a:xfrm>
            <a:off x="823500" y="4735125"/>
            <a:ext cx="7359000" cy="615600"/>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Clr>
                <a:schemeClr val="dk1"/>
              </a:buClr>
              <a:buSzPct val="25000"/>
              <a:buFont typeface="Calibri"/>
              <a:buNone/>
            </a:pPr>
            <a:r>
              <a:rPr lang="en" b="1">
                <a:solidFill>
                  <a:srgbClr val="444F51"/>
                </a:solidFill>
                <a:latin typeface="Arial"/>
                <a:ea typeface="Arial"/>
                <a:cs typeface="Arial"/>
                <a:sym typeface="Arial"/>
              </a:rPr>
              <a:t>Start at the right point in the </a:t>
            </a:r>
          </a:p>
          <a:p>
            <a:pPr marL="0" marR="0" lvl="0" indent="0" algn="ctr" rtl="0">
              <a:spcBef>
                <a:spcPts val="640"/>
              </a:spcBef>
              <a:spcAft>
                <a:spcPts val="0"/>
              </a:spcAft>
              <a:buClr>
                <a:schemeClr val="dk1"/>
              </a:buClr>
              <a:buSzPct val="25000"/>
              <a:buFont typeface="Calibri"/>
              <a:buNone/>
            </a:pPr>
            <a:r>
              <a:rPr lang="en" b="1">
                <a:solidFill>
                  <a:srgbClr val="444F51"/>
                </a:solidFill>
                <a:latin typeface="Arial"/>
                <a:ea typeface="Arial"/>
                <a:cs typeface="Arial"/>
                <a:sym typeface="Arial"/>
              </a:rPr>
              <a:t>History Day process.</a:t>
            </a:r>
          </a:p>
        </p:txBody>
      </p:sp>
      <p:sp>
        <p:nvSpPr>
          <p:cNvPr id="221" name="Shape 221"/>
          <p:cNvSpPr/>
          <p:nvPr/>
        </p:nvSpPr>
        <p:spPr>
          <a:xfrm>
            <a:off x="414400" y="1632725"/>
            <a:ext cx="8394299" cy="2848799"/>
          </a:xfrm>
          <a:prstGeom prst="rect">
            <a:avLst/>
          </a:prstGeom>
          <a:noFill/>
          <a:ln w="19050" cap="flat">
            <a:solidFill>
              <a:srgbClr val="444F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2" name="Shape 222"/>
          <p:cNvSpPr/>
          <p:nvPr/>
        </p:nvSpPr>
        <p:spPr>
          <a:xfrm>
            <a:off x="3131837" y="1632725"/>
            <a:ext cx="2848799" cy="2848799"/>
          </a:xfrm>
          <a:prstGeom prst="ellipse">
            <a:avLst/>
          </a:prstGeom>
          <a:noFill/>
          <a:ln w="19050" cap="flat">
            <a:solidFill>
              <a:srgbClr val="AF1E2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22875" y="3754025"/>
            <a:ext cx="7359000" cy="1254000"/>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Clr>
                <a:schemeClr val="dk1"/>
              </a:buClr>
              <a:buSzPct val="25000"/>
              <a:buFont typeface="Calibri"/>
              <a:buNone/>
            </a:pPr>
            <a:r>
              <a:rPr lang="en" b="1">
                <a:solidFill>
                  <a:srgbClr val="444F51"/>
                </a:solidFill>
                <a:latin typeface="Arial"/>
                <a:ea typeface="Arial"/>
                <a:cs typeface="Arial"/>
                <a:sym typeface="Arial"/>
              </a:rPr>
              <a:t>You are going to go through several drafts before you get it right.</a:t>
            </a:r>
          </a:p>
        </p:txBody>
      </p:sp>
      <p:sp>
        <p:nvSpPr>
          <p:cNvPr id="228" name="Shape 228"/>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WRITING YOUR THESIS</a:t>
            </a:r>
          </a:p>
        </p:txBody>
      </p:sp>
      <p:pic>
        <p:nvPicPr>
          <p:cNvPr id="229" name="Shape 229"/>
          <p:cNvPicPr preferRelativeResize="0"/>
          <p:nvPr/>
        </p:nvPicPr>
        <p:blipFill>
          <a:blip r:embed="rId3"/>
          <a:stretch>
            <a:fillRect/>
          </a:stretch>
        </p:blipFill>
        <p:spPr>
          <a:xfrm>
            <a:off x="1491775" y="1537175"/>
            <a:ext cx="5943600" cy="2038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569925" y="1330800"/>
            <a:ext cx="8229600" cy="4361099"/>
          </a:xfrm>
          <a:prstGeom prst="rect">
            <a:avLst/>
          </a:prstGeom>
        </p:spPr>
        <p:txBody>
          <a:bodyPr lIns="91425" tIns="91425" rIns="91425" bIns="91425" anchor="t" anchorCtr="0">
            <a:noAutofit/>
          </a:bodyPr>
          <a:lstStyle/>
          <a:p>
            <a:pPr marL="0" lvl="0" indent="0" algn="ctr" rtl="0">
              <a:spcBef>
                <a:spcPts val="0"/>
              </a:spcBef>
              <a:buNone/>
            </a:pPr>
            <a:r>
              <a:rPr lang="en" sz="3600" b="1">
                <a:solidFill>
                  <a:srgbClr val="444F51"/>
                </a:solidFill>
                <a:latin typeface="Arial"/>
                <a:ea typeface="Arial"/>
                <a:cs typeface="Arial"/>
                <a:sym typeface="Arial"/>
              </a:rPr>
              <a:t>What is a thesis?</a:t>
            </a:r>
          </a:p>
          <a:p>
            <a:pPr marL="0" lvl="0" indent="0" algn="ctr" rtl="0">
              <a:spcBef>
                <a:spcPts val="0"/>
              </a:spcBef>
              <a:buNone/>
            </a:pPr>
            <a:r>
              <a:rPr lang="en" sz="3600" b="1">
                <a:solidFill>
                  <a:srgbClr val="444F51"/>
                </a:solidFill>
                <a:latin typeface="Arial"/>
                <a:ea typeface="Arial"/>
                <a:cs typeface="Arial"/>
                <a:sym typeface="Arial"/>
              </a:rPr>
              <a:t>How do you write a thesis?</a:t>
            </a:r>
          </a:p>
          <a:p>
            <a:pPr marL="0" lvl="0" indent="0" algn="ctr">
              <a:spcBef>
                <a:spcPts val="0"/>
              </a:spcBef>
              <a:buNone/>
            </a:pPr>
            <a:r>
              <a:rPr lang="en" sz="3600" b="1">
                <a:solidFill>
                  <a:srgbClr val="444F51"/>
                </a:solidFill>
                <a:latin typeface="Arial"/>
                <a:ea typeface="Arial"/>
                <a:cs typeface="Arial"/>
                <a:sym typeface="Arial"/>
              </a:rPr>
              <a:t>What makes a good thesis?</a:t>
            </a:r>
          </a:p>
        </p:txBody>
      </p:sp>
      <p:sp>
        <p:nvSpPr>
          <p:cNvPr id="104" name="Shape 104"/>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 THESIS STATEMENT</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0" y="5334000"/>
            <a:ext cx="308100" cy="3699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 sz="1800" b="0" i="0" u="none" strike="noStrike" cap="none" baseline="0">
                <a:solidFill>
                  <a:schemeClr val="dk1"/>
                </a:solidFill>
                <a:latin typeface="Calibri"/>
                <a:ea typeface="Calibri"/>
                <a:cs typeface="Calibri"/>
                <a:sym typeface="Calibri"/>
              </a:rPr>
              <a:t> </a:t>
            </a:r>
          </a:p>
        </p:txBody>
      </p:sp>
      <p:sp>
        <p:nvSpPr>
          <p:cNvPr id="235" name="Shape 235"/>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WRITING YOUR THESIS</a:t>
            </a:r>
          </a:p>
        </p:txBody>
      </p:sp>
      <p:sp>
        <p:nvSpPr>
          <p:cNvPr id="236" name="Shape 236"/>
          <p:cNvSpPr txBox="1"/>
          <p:nvPr/>
        </p:nvSpPr>
        <p:spPr>
          <a:xfrm>
            <a:off x="457975" y="1697650"/>
            <a:ext cx="8323199" cy="1376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3200" b="1">
                <a:solidFill>
                  <a:srgbClr val="444F51"/>
                </a:solidFill>
              </a:rPr>
              <a:t>You’re going to have to make </a:t>
            </a:r>
          </a:p>
          <a:p>
            <a:pPr marL="0" marR="0" lvl="0" indent="0" algn="ctr" rtl="0">
              <a:spcBef>
                <a:spcPts val="0"/>
              </a:spcBef>
              <a:spcAft>
                <a:spcPts val="0"/>
              </a:spcAft>
              <a:buSzPct val="25000"/>
              <a:buNone/>
            </a:pPr>
            <a:r>
              <a:rPr lang="en" sz="3200" b="1">
                <a:solidFill>
                  <a:srgbClr val="444F51"/>
                </a:solidFill>
              </a:rPr>
              <a:t>some tough decisions.</a:t>
            </a:r>
          </a:p>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237" name="Shape 237"/>
          <p:cNvPicPr preferRelativeResize="0"/>
          <p:nvPr/>
        </p:nvPicPr>
        <p:blipFill>
          <a:blip r:embed="rId3"/>
          <a:stretch>
            <a:fillRect/>
          </a:stretch>
        </p:blipFill>
        <p:spPr>
          <a:xfrm>
            <a:off x="1230200" y="2840287"/>
            <a:ext cx="6534150" cy="37623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p:nvPr/>
        </p:nvSpPr>
        <p:spPr>
          <a:xfrm>
            <a:off x="1667150" y="606225"/>
            <a:ext cx="5853900" cy="5768100"/>
          </a:xfrm>
          <a:prstGeom prst="rect">
            <a:avLst/>
          </a:prstGeom>
          <a:noFill/>
          <a:ln w="228600" cap="flat">
            <a:solidFill>
              <a:srgbClr val="E0AA0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3" name="Shape 243"/>
          <p:cNvSpPr txBox="1"/>
          <p:nvPr/>
        </p:nvSpPr>
        <p:spPr>
          <a:xfrm>
            <a:off x="1835900" y="1700850"/>
            <a:ext cx="5516399" cy="3099300"/>
          </a:xfrm>
          <a:prstGeom prst="rect">
            <a:avLst/>
          </a:prstGeom>
          <a:noFill/>
          <a:ln>
            <a:noFill/>
          </a:ln>
        </p:spPr>
        <p:txBody>
          <a:bodyPr lIns="91425" tIns="91425" rIns="91425" bIns="91425" anchor="t" anchorCtr="0">
            <a:noAutofit/>
          </a:bodyPr>
          <a:lstStyle/>
          <a:p>
            <a:pPr lvl="0" algn="ctr" rtl="0">
              <a:spcBef>
                <a:spcPts val="0"/>
              </a:spcBef>
              <a:buNone/>
            </a:pPr>
            <a:r>
              <a:rPr lang="en" sz="9000" b="1">
                <a:solidFill>
                  <a:srgbClr val="00A0BA"/>
                </a:solidFill>
              </a:rPr>
              <a:t>For example.</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a:blip r:embed="rId3"/>
          <a:stretch>
            <a:fillRect/>
          </a:stretch>
        </p:blipFill>
        <p:spPr>
          <a:xfrm>
            <a:off x="2209800" y="1295400"/>
            <a:ext cx="4876799" cy="4900613"/>
          </a:xfrm>
          <a:prstGeom prst="rect">
            <a:avLst/>
          </a:prstGeom>
          <a:noFill/>
          <a:ln>
            <a:noFill/>
          </a:ln>
        </p:spPr>
      </p:pic>
      <p:sp>
        <p:nvSpPr>
          <p:cNvPr id="249" name="Shape 249"/>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ROSA PARKS AND THE BUS BOYCOTT</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3071450" y="1982675"/>
            <a:ext cx="5792999" cy="32208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rgbClr val="444F51"/>
              </a:buClr>
              <a:buSzPct val="100000"/>
              <a:buFont typeface="Arial"/>
              <a:buChar char="●"/>
            </a:pPr>
            <a:r>
              <a:rPr lang="en" sz="2400">
                <a:solidFill>
                  <a:srgbClr val="444F51"/>
                </a:solidFill>
              </a:rPr>
              <a:t>Her parents were James and Leona McCauley</a:t>
            </a:r>
          </a:p>
          <a:p>
            <a:pPr marL="457200" marR="0" lvl="0" indent="-381000" algn="l" rtl="0">
              <a:spcBef>
                <a:spcPts val="0"/>
              </a:spcBef>
              <a:spcAft>
                <a:spcPts val="0"/>
              </a:spcAft>
              <a:buClr>
                <a:srgbClr val="444F51"/>
              </a:buClr>
              <a:buSzPct val="100000"/>
              <a:buFont typeface="Arial"/>
              <a:buChar char="●"/>
            </a:pPr>
            <a:r>
              <a:rPr lang="en" sz="2400">
                <a:solidFill>
                  <a:srgbClr val="444F51"/>
                </a:solidFill>
              </a:rPr>
              <a:t>On December 1, 1955 Parks refused to give up her bus seat to make room for a white passenger</a:t>
            </a:r>
          </a:p>
          <a:p>
            <a:pPr marL="457200" marR="0" lvl="0" indent="-381000" algn="l" rtl="0">
              <a:spcBef>
                <a:spcPts val="0"/>
              </a:spcBef>
              <a:spcAft>
                <a:spcPts val="0"/>
              </a:spcAft>
              <a:buClr>
                <a:srgbClr val="444F51"/>
              </a:buClr>
              <a:buSzPct val="100000"/>
              <a:buFont typeface="Arial"/>
              <a:buChar char="●"/>
            </a:pPr>
            <a:r>
              <a:rPr lang="en" sz="2400" b="0" i="0" u="none" strike="noStrike" cap="none" baseline="0">
                <a:solidFill>
                  <a:srgbClr val="444F51"/>
                </a:solidFill>
              </a:rPr>
              <a:t>Born in Tuskegee, Alabama </a:t>
            </a:r>
            <a:r>
              <a:rPr lang="en" sz="2400">
                <a:solidFill>
                  <a:srgbClr val="444F51"/>
                </a:solidFill>
              </a:rPr>
              <a:t>on </a:t>
            </a:r>
            <a:r>
              <a:rPr lang="en" sz="2400" b="0" i="0" u="none" strike="noStrike" cap="none" baseline="0">
                <a:solidFill>
                  <a:srgbClr val="444F51"/>
                </a:solidFill>
              </a:rPr>
              <a:t>February 4, 1913 </a:t>
            </a:r>
          </a:p>
          <a:p>
            <a:pPr marL="457200" marR="0" lvl="0" indent="-381000" algn="l" rtl="0">
              <a:spcBef>
                <a:spcPts val="0"/>
              </a:spcBef>
              <a:spcAft>
                <a:spcPts val="0"/>
              </a:spcAft>
              <a:buClr>
                <a:srgbClr val="444F51"/>
              </a:buClr>
              <a:buSzPct val="100000"/>
              <a:buFont typeface="Arial"/>
              <a:buChar char="●"/>
            </a:pPr>
            <a:r>
              <a:rPr lang="en" sz="2400" b="0" i="0" u="none" strike="noStrike" cap="none" baseline="0">
                <a:solidFill>
                  <a:srgbClr val="444F51"/>
                </a:solidFill>
              </a:rPr>
              <a:t>Parks was a devout Christian </a:t>
            </a:r>
          </a:p>
        </p:txBody>
      </p:sp>
      <p:pic>
        <p:nvPicPr>
          <p:cNvPr id="255" name="Shape 255"/>
          <p:cNvPicPr preferRelativeResize="0"/>
          <p:nvPr/>
        </p:nvPicPr>
        <p:blipFill>
          <a:blip r:embed="rId3"/>
          <a:stretch>
            <a:fillRect/>
          </a:stretch>
        </p:blipFill>
        <p:spPr>
          <a:xfrm>
            <a:off x="526075" y="1982675"/>
            <a:ext cx="2355850" cy="3352799"/>
          </a:xfrm>
          <a:prstGeom prst="rect">
            <a:avLst/>
          </a:prstGeom>
          <a:noFill/>
          <a:ln>
            <a:noFill/>
          </a:ln>
        </p:spPr>
      </p:pic>
      <p:sp>
        <p:nvSpPr>
          <p:cNvPr id="256" name="Shape 25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INTERESTING OR IMPORTANT?</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p:nvPr/>
        </p:nvSpPr>
        <p:spPr>
          <a:xfrm>
            <a:off x="1667150" y="606225"/>
            <a:ext cx="5853900" cy="5768100"/>
          </a:xfrm>
          <a:prstGeom prst="rect">
            <a:avLst/>
          </a:prstGeom>
          <a:noFill/>
          <a:ln w="228600" cap="flat">
            <a:solidFill>
              <a:srgbClr val="E0AA0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2" name="Shape 262"/>
          <p:cNvSpPr txBox="1"/>
          <p:nvPr/>
        </p:nvSpPr>
        <p:spPr>
          <a:xfrm>
            <a:off x="2192000" y="1721150"/>
            <a:ext cx="4804200" cy="4022699"/>
          </a:xfrm>
          <a:prstGeom prst="rect">
            <a:avLst/>
          </a:prstGeom>
          <a:noFill/>
          <a:ln>
            <a:noFill/>
          </a:ln>
        </p:spPr>
        <p:txBody>
          <a:bodyPr lIns="91425" tIns="91425" rIns="91425" bIns="91425" anchor="t" anchorCtr="0">
            <a:noAutofit/>
          </a:bodyPr>
          <a:lstStyle/>
          <a:p>
            <a:pPr lvl="0" algn="ctr" rtl="0">
              <a:spcBef>
                <a:spcPts val="0"/>
              </a:spcBef>
              <a:buNone/>
            </a:pPr>
            <a:r>
              <a:rPr lang="en" sz="10000" b="1">
                <a:solidFill>
                  <a:srgbClr val="00A0BA"/>
                </a:solidFill>
              </a:rPr>
              <a:t>Getting started.</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a:blip r:embed="rId3"/>
          <a:stretch>
            <a:fillRect/>
          </a:stretch>
        </p:blipFill>
        <p:spPr>
          <a:xfrm>
            <a:off x="567875" y="372575"/>
            <a:ext cx="4929475" cy="6112849"/>
          </a:xfrm>
          <a:prstGeom prst="rect">
            <a:avLst/>
          </a:prstGeom>
          <a:noFill/>
          <a:ln>
            <a:noFill/>
          </a:ln>
        </p:spPr>
      </p:pic>
      <p:sp>
        <p:nvSpPr>
          <p:cNvPr id="268" name="Shape 268"/>
          <p:cNvSpPr txBox="1"/>
          <p:nvPr/>
        </p:nvSpPr>
        <p:spPr>
          <a:xfrm>
            <a:off x="5616825" y="597000"/>
            <a:ext cx="3234299" cy="5664000"/>
          </a:xfrm>
          <a:prstGeom prst="rect">
            <a:avLst/>
          </a:prstGeom>
          <a:noFill/>
          <a:ln>
            <a:noFill/>
          </a:ln>
        </p:spPr>
        <p:txBody>
          <a:bodyPr lIns="91425" tIns="45700" rIns="91425" bIns="45700" anchor="t" anchorCtr="0">
            <a:noAutofit/>
          </a:bodyPr>
          <a:lstStyle/>
          <a:p>
            <a:pPr marR="0" lvl="0" algn="ctr" rtl="0">
              <a:spcBef>
                <a:spcPts val="0"/>
              </a:spcBef>
              <a:spcAft>
                <a:spcPts val="0"/>
              </a:spcAft>
              <a:buNone/>
            </a:pPr>
            <a:r>
              <a:rPr lang="en" sz="3600" b="1">
                <a:solidFill>
                  <a:srgbClr val="444F51"/>
                </a:solidFill>
              </a:rPr>
              <a:t>Thesis Development Worksheet</a:t>
            </a:r>
          </a:p>
          <a:p>
            <a:pPr marR="0" lvl="0" algn="l" rtl="0">
              <a:spcBef>
                <a:spcPts val="0"/>
              </a:spcBef>
              <a:spcAft>
                <a:spcPts val="0"/>
              </a:spcAft>
              <a:buNone/>
            </a:pPr>
            <a:endParaRPr sz="2600">
              <a:solidFill>
                <a:srgbClr val="444F51"/>
              </a:solidFill>
            </a:endParaRPr>
          </a:p>
          <a:p>
            <a:pPr marL="457200" marR="0" lvl="0" indent="-393700" algn="l" rtl="0">
              <a:spcBef>
                <a:spcPts val="0"/>
              </a:spcBef>
              <a:spcAft>
                <a:spcPts val="0"/>
              </a:spcAft>
              <a:buClr>
                <a:srgbClr val="444F51"/>
              </a:buClr>
              <a:buSzPct val="100000"/>
              <a:buFont typeface="Arial"/>
              <a:buChar char="●"/>
            </a:pPr>
            <a:r>
              <a:rPr lang="en" sz="2600">
                <a:solidFill>
                  <a:srgbClr val="444F51"/>
                </a:solidFill>
              </a:rPr>
              <a:t>Answer basic questions.</a:t>
            </a:r>
          </a:p>
          <a:p>
            <a:pPr marL="457200" marR="0" lvl="0" indent="-393700" algn="l" rtl="0">
              <a:spcBef>
                <a:spcPts val="0"/>
              </a:spcBef>
              <a:spcAft>
                <a:spcPts val="0"/>
              </a:spcAft>
              <a:buClr>
                <a:srgbClr val="444F51"/>
              </a:buClr>
              <a:buSzPct val="100000"/>
              <a:buFont typeface="Arial"/>
              <a:buChar char="●"/>
            </a:pPr>
            <a:r>
              <a:rPr lang="en" sz="2600">
                <a:solidFill>
                  <a:srgbClr val="444F51"/>
                </a:solidFill>
              </a:rPr>
              <a:t>Pull together into a draft thesis. </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600" b="1">
                <a:solidFill>
                  <a:srgbClr val="444F51"/>
                </a:solidFill>
              </a:rPr>
              <a:t>Topic: </a:t>
            </a:r>
          </a:p>
          <a:p>
            <a:pPr marL="0" marR="0" lvl="0" indent="0" algn="l" rtl="0">
              <a:spcBef>
                <a:spcPts val="0"/>
              </a:spcBef>
              <a:spcAft>
                <a:spcPts val="0"/>
              </a:spcAft>
              <a:buNone/>
            </a:pPr>
            <a:endParaRPr sz="2600">
              <a:solidFill>
                <a:srgbClr val="AF1E2D"/>
              </a:solidFill>
            </a:endParaRPr>
          </a:p>
          <a:p>
            <a:pPr marL="0" marR="0" lvl="0" indent="0" algn="l" rtl="0">
              <a:spcBef>
                <a:spcPts val="0"/>
              </a:spcBef>
              <a:spcAft>
                <a:spcPts val="0"/>
              </a:spcAft>
              <a:buSzPct val="25000"/>
              <a:buNone/>
            </a:pPr>
            <a:r>
              <a:rPr lang="en" sz="2600" i="0" u="none" strike="noStrike" cap="none" baseline="0">
                <a:solidFill>
                  <a:srgbClr val="AF1E2D"/>
                </a:solidFill>
              </a:rPr>
              <a:t>Rosa Parks and the Montgomery Bus Boycott</a:t>
            </a:r>
            <a:r>
              <a:rPr lang="en" sz="2600" b="1" i="0" u="none" strike="noStrike" cap="none" baseline="0">
                <a:solidFill>
                  <a:srgbClr val="AF1E2D"/>
                </a:solidFill>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274" name="Shape 274"/>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WHO: </a:t>
            </a:r>
            <a:r>
              <a:rPr lang="en" sz="2600">
                <a:solidFill>
                  <a:srgbClr val="444F51"/>
                </a:solidFill>
              </a:rPr>
              <a:t>Who was involved? Who was affected?	</a:t>
            </a:r>
          </a:p>
          <a:p>
            <a:pPr marL="0" marR="0" lvl="0" indent="0" algn="l" rtl="0">
              <a:spcBef>
                <a:spcPts val="0"/>
              </a:spcBef>
              <a:spcAft>
                <a:spcPts val="0"/>
              </a:spcAft>
              <a:buSzPct val="42307"/>
              <a:buNone/>
            </a:pPr>
            <a:r>
              <a:rPr lang="en" sz="2600">
                <a:solidFill>
                  <a:srgbClr val="AF1E2D"/>
                </a:solidFill>
              </a:rPr>
              <a:t>Rosa Parks; citizens in Montgomery, Alabama; civil rights leaders, Montgomery’s city government officials.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280" name="Shape 280"/>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WHAT: </a:t>
            </a:r>
            <a:r>
              <a:rPr lang="en" sz="2600">
                <a:solidFill>
                  <a:srgbClr val="444F51"/>
                </a:solidFill>
              </a:rPr>
              <a:t>What happened? What was the main event? </a:t>
            </a:r>
            <a:r>
              <a:rPr lang="en" sz="2600">
                <a:solidFill>
                  <a:srgbClr val="AF1E2D"/>
                </a:solidFill>
              </a:rPr>
              <a:t>Rosa Parks refused to give up her bus seat to a white passenger, which violated a law enforcing segregation on Montgomery city buses. She was arrested and went to jail. Civil rights leaders, including Martin Luther King, Jr., organized a boycott of buses and challenged the law as </a:t>
            </a:r>
          </a:p>
          <a:p>
            <a:pPr marL="0" marR="0" lvl="0" indent="0" algn="l" rtl="0">
              <a:spcBef>
                <a:spcPts val="0"/>
              </a:spcBef>
              <a:spcAft>
                <a:spcPts val="0"/>
              </a:spcAft>
              <a:buClr>
                <a:schemeClr val="dk1"/>
              </a:buClr>
              <a:buSzPct val="42307"/>
              <a:buFont typeface="Arial"/>
              <a:buNone/>
            </a:pPr>
            <a:r>
              <a:rPr lang="en" sz="2600">
                <a:solidFill>
                  <a:srgbClr val="AF1E2D"/>
                </a:solidFill>
              </a:rPr>
              <a:t>unconstitutional. </a:t>
            </a:r>
          </a:p>
          <a:p>
            <a:pPr marL="0" marR="0" lvl="0" indent="0" algn="l" rtl="0">
              <a:spcBef>
                <a:spcPts val="0"/>
              </a:spcBef>
              <a:spcAft>
                <a:spcPts val="0"/>
              </a:spcAft>
              <a:buClr>
                <a:schemeClr val="dk1"/>
              </a:buClr>
              <a:buFont typeface="Arial"/>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286" name="Shape 28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WHERE: </a:t>
            </a:r>
            <a:r>
              <a:rPr lang="en" sz="2600">
                <a:solidFill>
                  <a:srgbClr val="444F51"/>
                </a:solidFill>
              </a:rPr>
              <a:t>Where was/were the place(s) it took place? </a:t>
            </a: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42307"/>
              <a:buNone/>
            </a:pPr>
            <a:r>
              <a:rPr lang="en" sz="2600">
                <a:solidFill>
                  <a:srgbClr val="AF1E2D"/>
                </a:solidFill>
              </a:rPr>
              <a:t>Montgomery, Alabama</a:t>
            </a: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292" name="Shape 292"/>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1667150" y="606225"/>
            <a:ext cx="5853900" cy="5768100"/>
          </a:xfrm>
          <a:prstGeom prst="rect">
            <a:avLst/>
          </a:prstGeom>
          <a:noFill/>
          <a:ln w="228600" cap="flat">
            <a:solidFill>
              <a:srgbClr val="E0AA0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0" name="Shape 110"/>
          <p:cNvSpPr txBox="1"/>
          <p:nvPr/>
        </p:nvSpPr>
        <p:spPr>
          <a:xfrm>
            <a:off x="2195500" y="1023525"/>
            <a:ext cx="4804200" cy="5268899"/>
          </a:xfrm>
          <a:prstGeom prst="rect">
            <a:avLst/>
          </a:prstGeom>
          <a:noFill/>
          <a:ln>
            <a:noFill/>
          </a:ln>
        </p:spPr>
        <p:txBody>
          <a:bodyPr lIns="91425" tIns="91425" rIns="91425" bIns="91425" anchor="t" anchorCtr="0">
            <a:noAutofit/>
          </a:bodyPr>
          <a:lstStyle/>
          <a:p>
            <a:pPr lvl="0" algn="ctr" rtl="0">
              <a:spcBef>
                <a:spcPts val="0"/>
              </a:spcBef>
              <a:buNone/>
            </a:pPr>
            <a:r>
              <a:rPr lang="en" sz="10000" b="1">
                <a:solidFill>
                  <a:srgbClr val="00A0BA"/>
                </a:solidFill>
              </a:rPr>
              <a:t>What </a:t>
            </a:r>
            <a:br>
              <a:rPr lang="en" sz="10000" b="1">
                <a:solidFill>
                  <a:srgbClr val="00A0BA"/>
                </a:solidFill>
              </a:rPr>
            </a:br>
            <a:r>
              <a:rPr lang="en" sz="10000" b="1">
                <a:solidFill>
                  <a:srgbClr val="00A0BA"/>
                </a:solidFill>
              </a:rPr>
              <a:t>is a thesis?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WHEN: </a:t>
            </a:r>
            <a:r>
              <a:rPr lang="en" sz="2600">
                <a:solidFill>
                  <a:srgbClr val="444F51"/>
                </a:solidFill>
              </a:rPr>
              <a:t>When did it happen? How long of a time period was it? </a:t>
            </a:r>
          </a:p>
          <a:p>
            <a:pPr marL="0" marR="0" lvl="0" indent="0" algn="l" rtl="0">
              <a:spcBef>
                <a:spcPts val="0"/>
              </a:spcBef>
              <a:spcAft>
                <a:spcPts val="0"/>
              </a:spcAft>
              <a:buNone/>
            </a:pPr>
            <a:endParaRPr sz="2600">
              <a:solidFill>
                <a:srgbClr val="444F51"/>
              </a:solidFill>
            </a:endParaRPr>
          </a:p>
          <a:p>
            <a:pPr marL="0" marR="0" lvl="0" indent="0" algn="l" rtl="0">
              <a:spcBef>
                <a:spcPts val="0"/>
              </a:spcBef>
              <a:spcAft>
                <a:spcPts val="0"/>
              </a:spcAft>
              <a:buClr>
                <a:schemeClr val="dk1"/>
              </a:buClr>
              <a:buSzPct val="42307"/>
              <a:buFont typeface="Arial"/>
              <a:buNone/>
            </a:pPr>
            <a:r>
              <a:rPr lang="en" sz="2600">
                <a:solidFill>
                  <a:srgbClr val="AF1E2D"/>
                </a:solidFill>
              </a:rPr>
              <a:t>Parks was arrested on Dec. 1, 1955; the boycott </a:t>
            </a:r>
          </a:p>
          <a:p>
            <a:pPr marL="0" marR="0" lvl="0" indent="0" algn="l" rtl="0">
              <a:spcBef>
                <a:spcPts val="0"/>
              </a:spcBef>
              <a:spcAft>
                <a:spcPts val="0"/>
              </a:spcAft>
              <a:buClr>
                <a:schemeClr val="dk1"/>
              </a:buClr>
              <a:buSzPct val="42307"/>
              <a:buFont typeface="Arial"/>
              <a:buNone/>
            </a:pPr>
            <a:r>
              <a:rPr lang="en" sz="2600">
                <a:solidFill>
                  <a:srgbClr val="AF1E2D"/>
                </a:solidFill>
              </a:rPr>
              <a:t>started on Dec. 5 and lasted for 382 days. </a:t>
            </a:r>
          </a:p>
          <a:p>
            <a:pPr marL="0" marR="0" lvl="0" indent="0" algn="l" rtl="0">
              <a:spcBef>
                <a:spcPts val="0"/>
              </a:spcBef>
              <a:spcAft>
                <a:spcPts val="0"/>
              </a:spcAft>
              <a:buClr>
                <a:schemeClr val="dk1"/>
              </a:buClr>
              <a:buFont typeface="Arial"/>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298" name="Shape 298"/>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WHY: </a:t>
            </a:r>
            <a:r>
              <a:rPr lang="en" sz="2600">
                <a:solidFill>
                  <a:srgbClr val="444F51"/>
                </a:solidFill>
              </a:rPr>
              <a:t>Why did it happen? What caused it? </a:t>
            </a:r>
          </a:p>
          <a:p>
            <a:pPr marL="0" marR="0" lvl="0" indent="0" algn="l" rtl="0">
              <a:spcBef>
                <a:spcPts val="0"/>
              </a:spcBef>
              <a:spcAft>
                <a:spcPts val="0"/>
              </a:spcAft>
              <a:buNone/>
            </a:pPr>
            <a:endParaRPr sz="2600">
              <a:solidFill>
                <a:srgbClr val="444F51"/>
              </a:solidFill>
            </a:endParaRPr>
          </a:p>
          <a:p>
            <a:pPr marL="0" marR="0" lvl="0" indent="0" algn="l" rtl="0">
              <a:spcBef>
                <a:spcPts val="0"/>
              </a:spcBef>
              <a:spcAft>
                <a:spcPts val="0"/>
              </a:spcAft>
              <a:buClr>
                <a:schemeClr val="dk1"/>
              </a:buClr>
              <a:buSzPct val="42307"/>
              <a:buFont typeface="Arial"/>
              <a:buNone/>
            </a:pPr>
            <a:r>
              <a:rPr lang="en" sz="2600">
                <a:solidFill>
                  <a:srgbClr val="AF1E2D"/>
                </a:solidFill>
              </a:rPr>
              <a:t>Civil rights leaders wanted to overturn segregation laws. </a:t>
            </a:r>
          </a:p>
          <a:p>
            <a:pPr marL="0" marR="0" lvl="0" indent="0" algn="l" rtl="0">
              <a:spcBef>
                <a:spcPts val="0"/>
              </a:spcBef>
              <a:spcAft>
                <a:spcPts val="0"/>
              </a:spcAft>
              <a:buClr>
                <a:schemeClr val="dk1"/>
              </a:buClr>
              <a:buFont typeface="Arial"/>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04" name="Shape 304"/>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580325" y="1252900"/>
            <a:ext cx="76793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WHY: </a:t>
            </a:r>
            <a:r>
              <a:rPr lang="en" sz="2600">
                <a:solidFill>
                  <a:srgbClr val="444F51"/>
                </a:solidFill>
              </a:rPr>
              <a:t>Why is it important? What were the outcomes? </a:t>
            </a:r>
          </a:p>
          <a:p>
            <a:pPr marL="0" marR="0" lvl="0" indent="0" algn="l" rtl="0">
              <a:spcBef>
                <a:spcPts val="0"/>
              </a:spcBef>
              <a:spcAft>
                <a:spcPts val="0"/>
              </a:spcAft>
              <a:buNone/>
            </a:pPr>
            <a:endParaRPr sz="2600">
              <a:solidFill>
                <a:srgbClr val="444F51"/>
              </a:solidFill>
            </a:endParaRPr>
          </a:p>
          <a:p>
            <a:pPr marL="0" marR="0" lvl="0" indent="0" algn="l" rtl="0">
              <a:spcBef>
                <a:spcPts val="0"/>
              </a:spcBef>
              <a:spcAft>
                <a:spcPts val="0"/>
              </a:spcAft>
              <a:buSzPct val="42307"/>
              <a:buNone/>
            </a:pPr>
            <a:r>
              <a:rPr lang="en" sz="2600">
                <a:solidFill>
                  <a:srgbClr val="AF1E2D"/>
                </a:solidFill>
              </a:rPr>
              <a:t>The boycott forced change in Montgomery and succeeded in overturning the law requiring segregation on public transportation. This success inspired other civil rights protests and helped Martin Luther King, Jr. develop his non-violent strategies to fight segregation. </a:t>
            </a:r>
          </a:p>
          <a:p>
            <a:pPr marL="0" marR="0" lvl="0" indent="0" algn="l" rtl="0">
              <a:spcBef>
                <a:spcPts val="0"/>
              </a:spcBef>
              <a:spcAft>
                <a:spcPts val="0"/>
              </a:spcAft>
              <a:buClr>
                <a:schemeClr val="dk1"/>
              </a:buClr>
              <a:buFont typeface="Arial"/>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10" name="Shape 310"/>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p:nvPr/>
        </p:nvSpPr>
        <p:spPr>
          <a:xfrm>
            <a:off x="580325" y="1252900"/>
            <a:ext cx="78836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THEME CONNECTION: Rights &amp; Responsibilities in History - </a:t>
            </a:r>
            <a:r>
              <a:rPr lang="en" sz="2600">
                <a:solidFill>
                  <a:srgbClr val="444F51"/>
                </a:solidFill>
              </a:rPr>
              <a:t>What is the topic’s connection to rights and responsibilities in history? </a:t>
            </a:r>
          </a:p>
          <a:p>
            <a:pPr marL="0" marR="0" lvl="0" indent="0" algn="l" rtl="0">
              <a:spcBef>
                <a:spcPts val="0"/>
              </a:spcBef>
              <a:spcAft>
                <a:spcPts val="0"/>
              </a:spcAft>
              <a:buNone/>
            </a:pPr>
            <a:endParaRPr sz="2600">
              <a:solidFill>
                <a:srgbClr val="444F51"/>
              </a:solidFill>
            </a:endParaRPr>
          </a:p>
          <a:p>
            <a:pPr marL="0" marR="0" lvl="0" indent="0" algn="l" rtl="0">
              <a:spcBef>
                <a:spcPts val="0"/>
              </a:spcBef>
              <a:spcAft>
                <a:spcPts val="0"/>
              </a:spcAft>
              <a:buSzPct val="42307"/>
              <a:buNone/>
            </a:pPr>
            <a:r>
              <a:rPr lang="en" sz="2600">
                <a:solidFill>
                  <a:srgbClr val="AF1E2D"/>
                </a:solidFill>
              </a:rPr>
              <a:t>African Americans asserted their civil </a:t>
            </a:r>
            <a:r>
              <a:rPr lang="en" sz="2600" u="sng">
                <a:solidFill>
                  <a:srgbClr val="AF1E2D"/>
                </a:solidFill>
              </a:rPr>
              <a:t>rights </a:t>
            </a:r>
            <a:r>
              <a:rPr lang="en" sz="2600">
                <a:solidFill>
                  <a:srgbClr val="AF1E2D"/>
                </a:solidFill>
              </a:rPr>
              <a:t>under the 14th Amendment and sought to break down segregation in the south. Civil rights activists like Rosa Parks and Martin Luther King, Jr. took on the responsibility of challenging the city of Montgomery. City leaders were </a:t>
            </a:r>
            <a:r>
              <a:rPr lang="en" sz="2600" u="sng">
                <a:solidFill>
                  <a:srgbClr val="AF1E2D"/>
                </a:solidFill>
              </a:rPr>
              <a:t>responsible </a:t>
            </a:r>
            <a:r>
              <a:rPr lang="en" sz="2600">
                <a:solidFill>
                  <a:srgbClr val="AF1E2D"/>
                </a:solidFill>
              </a:rPr>
              <a:t>for upholding existing laws and maintaining segregation. </a:t>
            </a:r>
          </a:p>
          <a:p>
            <a:pPr marL="0" marR="0" lvl="0" indent="0" algn="l" rtl="0">
              <a:spcBef>
                <a:spcPts val="0"/>
              </a:spcBef>
              <a:spcAft>
                <a:spcPts val="0"/>
              </a:spcAft>
              <a:buClr>
                <a:schemeClr val="dk1"/>
              </a:buClr>
              <a:buFont typeface="Arial"/>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16" name="Shape 31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580325" y="1252900"/>
            <a:ext cx="79232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THEME CONNECTION:</a:t>
            </a:r>
            <a:r>
              <a:rPr lang="en" sz="2600">
                <a:solidFill>
                  <a:srgbClr val="444F51"/>
                </a:solidFill>
              </a:rPr>
              <a:t> Rights &amp; Responsibilities in History - Why is your topic significant in history? What impact did it have? </a:t>
            </a: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50000"/>
              <a:buNone/>
            </a:pPr>
            <a:r>
              <a:rPr lang="en" sz="2200">
                <a:solidFill>
                  <a:srgbClr val="AF1E2D"/>
                </a:solidFill>
              </a:rPr>
              <a:t>Before the Montgomery Bus Boycott, the impact of the Brown v. Board of Education Supreme Court decision was limited to the segregation of schools. Civil rights leaders used the Montgomery Bus Boycott to expand the protection of equal rights to public transportation. This effectively ended the "Separate but equal" standard established in the Plessy v. Ferguson decision. The success of the boycott inspired other challenges to segregation and was a turning point in the Civil Rights Movement as new leaders, like Martin Luther King, Jr., emerged from the struggle in Montgomery.</a:t>
            </a:r>
            <a:r>
              <a:rPr lang="en" sz="2200" b="1">
                <a:solidFill>
                  <a:srgbClr val="444F51"/>
                </a:solidFill>
              </a:rPr>
              <a:t> </a:t>
            </a:r>
          </a:p>
          <a:p>
            <a:pPr marL="0" marR="0" lvl="0" indent="0" algn="l" rtl="0">
              <a:spcBef>
                <a:spcPts val="0"/>
              </a:spcBef>
              <a:spcAft>
                <a:spcPts val="0"/>
              </a:spcAft>
              <a:buClr>
                <a:schemeClr val="dk1"/>
              </a:buClr>
              <a:buFont typeface="Arial"/>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22" name="Shape 322"/>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p:nvPr/>
        </p:nvSpPr>
        <p:spPr>
          <a:xfrm>
            <a:off x="580325" y="1252900"/>
            <a:ext cx="7923299" cy="50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42307"/>
              <a:buNone/>
            </a:pPr>
            <a:r>
              <a:rPr lang="en" sz="2600" b="1">
                <a:solidFill>
                  <a:srgbClr val="444F51"/>
                </a:solidFill>
              </a:rPr>
              <a:t>Put it all together!</a:t>
            </a:r>
          </a:p>
          <a:p>
            <a:pPr marL="0" marR="0" lvl="0" indent="0" algn="l"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a:solidFill>
                  <a:srgbClr val="444F51"/>
                </a:solidFill>
              </a:rPr>
              <a:t>In 1955, Rosa Parks took the responsibility for creating a civil rights confrontation when she refused to give up her bus seat to a white passenger in Montgomery, Alabama. The resulting bus boycott and a successful Supreme Court lawsuit demonstrated the effectiveness of non-violent </a:t>
            </a:r>
          </a:p>
          <a:p>
            <a:pPr marL="0" marR="0" lvl="0" indent="0" algn="ctr" rtl="0">
              <a:spcBef>
                <a:spcPts val="0"/>
              </a:spcBef>
              <a:spcAft>
                <a:spcPts val="0"/>
              </a:spcAft>
              <a:buSzPct val="42307"/>
              <a:buNone/>
            </a:pPr>
            <a:r>
              <a:rPr lang="en" sz="2600">
                <a:solidFill>
                  <a:srgbClr val="444F51"/>
                </a:solidFill>
              </a:rPr>
              <a:t>economic protest and legal strategies in securing equal rights. </a:t>
            </a:r>
          </a:p>
          <a:p>
            <a:pPr marL="0" marR="0" lvl="0" indent="0" algn="l" rtl="0">
              <a:spcBef>
                <a:spcPts val="0"/>
              </a:spcBef>
              <a:spcAft>
                <a:spcPts val="0"/>
              </a:spcAft>
              <a:buNone/>
            </a:pPr>
            <a:endParaRPr sz="2200">
              <a:solidFill>
                <a:srgbClr val="AF1E2D"/>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28" name="Shape 328"/>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DEVELOPMENT WORKSHEET</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580325" y="1252900"/>
            <a:ext cx="7923299" cy="50450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a:solidFill>
                  <a:srgbClr val="444F51"/>
                </a:solidFill>
              </a:rPr>
              <a:t>In </a:t>
            </a:r>
            <a:r>
              <a:rPr lang="en" sz="2600" u="sng">
                <a:solidFill>
                  <a:srgbClr val="444F51"/>
                </a:solidFill>
              </a:rPr>
              <a:t>1955</a:t>
            </a:r>
            <a:r>
              <a:rPr lang="en" sz="2600">
                <a:solidFill>
                  <a:srgbClr val="444F51"/>
                </a:solidFill>
              </a:rPr>
              <a:t>, </a:t>
            </a:r>
            <a:r>
              <a:rPr lang="en" sz="2600" u="sng">
                <a:solidFill>
                  <a:srgbClr val="444F51"/>
                </a:solidFill>
              </a:rPr>
              <a:t>Rosa Parks</a:t>
            </a:r>
            <a:r>
              <a:rPr lang="en" sz="2600">
                <a:solidFill>
                  <a:srgbClr val="444F51"/>
                </a:solidFill>
              </a:rPr>
              <a:t> took the responsibility for creating a </a:t>
            </a:r>
            <a:r>
              <a:rPr lang="en" sz="2600" u="sng">
                <a:solidFill>
                  <a:srgbClr val="444F51"/>
                </a:solidFill>
              </a:rPr>
              <a:t>civil rights confrontation</a:t>
            </a:r>
            <a:r>
              <a:rPr lang="en" sz="2600">
                <a:solidFill>
                  <a:srgbClr val="444F51"/>
                </a:solidFill>
              </a:rPr>
              <a:t> when she </a:t>
            </a:r>
            <a:r>
              <a:rPr lang="en" sz="2600" u="sng">
                <a:solidFill>
                  <a:srgbClr val="444F51"/>
                </a:solidFill>
              </a:rPr>
              <a:t>refused to give up her bus seat</a:t>
            </a:r>
            <a:r>
              <a:rPr lang="en" sz="2600">
                <a:solidFill>
                  <a:srgbClr val="444F51"/>
                </a:solidFill>
              </a:rPr>
              <a:t> to a white passenger in </a:t>
            </a:r>
            <a:r>
              <a:rPr lang="en" sz="2600" u="sng">
                <a:solidFill>
                  <a:srgbClr val="444F51"/>
                </a:solidFill>
              </a:rPr>
              <a:t>Montgomery, Alabama</a:t>
            </a:r>
            <a:r>
              <a:rPr lang="en" sz="2600">
                <a:solidFill>
                  <a:srgbClr val="444F51"/>
                </a:solidFill>
              </a:rPr>
              <a:t>. The resulting bus boycott and a successful Supreme Court lawsuit demonstrated the effectiveness of non-violent </a:t>
            </a:r>
          </a:p>
          <a:p>
            <a:pPr marL="0" marR="0" lvl="0" indent="0" algn="ctr" rtl="0">
              <a:spcBef>
                <a:spcPts val="0"/>
              </a:spcBef>
              <a:spcAft>
                <a:spcPts val="0"/>
              </a:spcAft>
              <a:buSzPct val="42307"/>
              <a:buNone/>
            </a:pPr>
            <a:r>
              <a:rPr lang="en" sz="2600">
                <a:solidFill>
                  <a:srgbClr val="444F51"/>
                </a:solidFill>
              </a:rPr>
              <a:t>economic protest and legal strategies in securing equal rights. </a:t>
            </a:r>
          </a:p>
          <a:p>
            <a:pPr marL="0" marR="0" lvl="0" indent="0" algn="l"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b="1">
                <a:solidFill>
                  <a:srgbClr val="AF1E2D"/>
                </a:solidFill>
              </a:rPr>
              <a:t>Who, What, When, Where, Why</a:t>
            </a:r>
          </a:p>
          <a:p>
            <a:pPr marL="0" marR="0" lvl="0" indent="0" algn="l" rtl="0">
              <a:spcBef>
                <a:spcPts val="0"/>
              </a:spcBef>
              <a:spcAft>
                <a:spcPts val="0"/>
              </a:spcAft>
              <a:buNone/>
            </a:pPr>
            <a:endParaRPr sz="2200">
              <a:solidFill>
                <a:srgbClr val="AF1E2D"/>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34" name="Shape 334"/>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DOES IT ANSWER “W” QUESTIONS?</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580325" y="1252900"/>
            <a:ext cx="7923299" cy="50450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a:solidFill>
                  <a:srgbClr val="444F51"/>
                </a:solidFill>
              </a:rPr>
              <a:t>In 1955, Rosa Parks took the responsibility for initiating a civil rights confrontation when she refused to give up her bus seat to a white passenger in Montgomery, Alabama. </a:t>
            </a:r>
            <a:r>
              <a:rPr lang="en" sz="2600" u="sng">
                <a:solidFill>
                  <a:srgbClr val="444F51"/>
                </a:solidFill>
              </a:rPr>
              <a:t>The resulting bus boycott and a successful Supreme Court lawsuit demonstrated the effectiveness of non-violent </a:t>
            </a:r>
          </a:p>
          <a:p>
            <a:pPr marL="0" marR="0" lvl="0" indent="0" algn="ctr" rtl="0">
              <a:spcBef>
                <a:spcPts val="0"/>
              </a:spcBef>
              <a:spcAft>
                <a:spcPts val="0"/>
              </a:spcAft>
              <a:buSzPct val="42307"/>
              <a:buNone/>
            </a:pPr>
            <a:r>
              <a:rPr lang="en" sz="2600" u="sng">
                <a:solidFill>
                  <a:srgbClr val="444F51"/>
                </a:solidFill>
              </a:rPr>
              <a:t>economic protest and legal strategies in securing equal rights</a:t>
            </a:r>
            <a:r>
              <a:rPr lang="en" sz="2600">
                <a:solidFill>
                  <a:srgbClr val="444F51"/>
                </a:solidFill>
              </a:rPr>
              <a:t>. </a:t>
            </a:r>
          </a:p>
          <a:p>
            <a:pPr marL="0" marR="0" lvl="0" indent="0" algn="l"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b="1">
                <a:solidFill>
                  <a:srgbClr val="AF1E2D"/>
                </a:solidFill>
              </a:rPr>
              <a:t>How did this topic change history?</a:t>
            </a:r>
          </a:p>
          <a:p>
            <a:pPr marL="0" marR="0" lvl="0" indent="0" algn="l" rtl="0">
              <a:spcBef>
                <a:spcPts val="0"/>
              </a:spcBef>
              <a:spcAft>
                <a:spcPts val="0"/>
              </a:spcAft>
              <a:buNone/>
            </a:pPr>
            <a:endParaRPr sz="2200">
              <a:solidFill>
                <a:srgbClr val="AF1E2D"/>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40" name="Shape 340"/>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SO WHAT?</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580325" y="1252900"/>
            <a:ext cx="7923299" cy="50450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a:solidFill>
                  <a:srgbClr val="444F51"/>
                </a:solidFill>
              </a:rPr>
              <a:t>In 1955, Rosa Parks took the responsibility for initiating a civil rights confrontation when she refused to give up her bus seat to a white passenger in Montgomery, Alabama. The resulting bus boycott and a successful Supreme Court lawsuit demonstrated the effectiveness of non-violent </a:t>
            </a:r>
          </a:p>
          <a:p>
            <a:pPr marL="0" marR="0" lvl="0" indent="0" algn="ctr" rtl="0">
              <a:spcBef>
                <a:spcPts val="0"/>
              </a:spcBef>
              <a:spcAft>
                <a:spcPts val="0"/>
              </a:spcAft>
              <a:buSzPct val="42307"/>
              <a:buNone/>
            </a:pPr>
            <a:r>
              <a:rPr lang="en" sz="2600">
                <a:solidFill>
                  <a:srgbClr val="444F51"/>
                </a:solidFill>
              </a:rPr>
              <a:t>economic protest and legal strategies in securing equal rights. </a:t>
            </a:r>
          </a:p>
          <a:p>
            <a:pPr marL="0" marR="0" lvl="0" indent="0" algn="ctr" rtl="0">
              <a:spcBef>
                <a:spcPts val="0"/>
              </a:spcBef>
              <a:spcAft>
                <a:spcPts val="0"/>
              </a:spcAft>
              <a:buNone/>
            </a:pPr>
            <a:endParaRPr sz="2600">
              <a:solidFill>
                <a:srgbClr val="444F51"/>
              </a:solidFill>
            </a:endParaRPr>
          </a:p>
          <a:p>
            <a:pPr marL="0" marR="0" lvl="0" indent="0" algn="ctr" rtl="0">
              <a:spcBef>
                <a:spcPts val="0"/>
              </a:spcBef>
              <a:spcAft>
                <a:spcPts val="0"/>
              </a:spcAft>
              <a:buSzPct val="42307"/>
              <a:buNone/>
            </a:pPr>
            <a:r>
              <a:rPr lang="en" sz="2600" b="1">
                <a:solidFill>
                  <a:srgbClr val="AF1E2D"/>
                </a:solidFill>
              </a:rPr>
              <a:t>53 words</a:t>
            </a:r>
          </a:p>
          <a:p>
            <a:pPr marL="0" marR="0" lvl="0" indent="0" algn="l" rtl="0">
              <a:spcBef>
                <a:spcPts val="0"/>
              </a:spcBef>
              <a:spcAft>
                <a:spcPts val="0"/>
              </a:spcAft>
              <a:buNone/>
            </a:pPr>
            <a:endParaRPr sz="2200">
              <a:solidFill>
                <a:srgbClr val="AF1E2D"/>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46" name="Shape 34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HOW LONG?</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580325" y="1252900"/>
            <a:ext cx="7923299" cy="50450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a:solidFill>
                  <a:srgbClr val="444F51"/>
                </a:solidFill>
              </a:rPr>
              <a:t>In 1955, Rosa Parks took the </a:t>
            </a:r>
            <a:r>
              <a:rPr lang="en" sz="2600" u="sng">
                <a:solidFill>
                  <a:srgbClr val="444F51"/>
                </a:solidFill>
              </a:rPr>
              <a:t>responsibility</a:t>
            </a:r>
            <a:r>
              <a:rPr lang="en" sz="2600">
                <a:solidFill>
                  <a:srgbClr val="444F51"/>
                </a:solidFill>
              </a:rPr>
              <a:t> for initiating a civil rights confrontation when she refused to give up her bus seat to a white passenger in Montgomery, Alabama. The resulting bus boycott and a successful Supreme Court lawsuit demonstrated the effectiveness of non-violent </a:t>
            </a:r>
          </a:p>
          <a:p>
            <a:pPr marL="0" marR="0" lvl="0" indent="0" algn="ctr" rtl="0">
              <a:spcBef>
                <a:spcPts val="0"/>
              </a:spcBef>
              <a:spcAft>
                <a:spcPts val="0"/>
              </a:spcAft>
              <a:buSzPct val="42307"/>
              <a:buNone/>
            </a:pPr>
            <a:r>
              <a:rPr lang="en" sz="2600">
                <a:solidFill>
                  <a:srgbClr val="444F51"/>
                </a:solidFill>
              </a:rPr>
              <a:t>economic protest and legal strategies in securing equal </a:t>
            </a:r>
            <a:r>
              <a:rPr lang="en" sz="2600" u="sng">
                <a:solidFill>
                  <a:srgbClr val="444F51"/>
                </a:solidFill>
              </a:rPr>
              <a:t>rights</a:t>
            </a:r>
            <a:r>
              <a:rPr lang="en" sz="2600">
                <a:solidFill>
                  <a:srgbClr val="444F51"/>
                </a:solidFill>
              </a:rPr>
              <a:t>. </a:t>
            </a:r>
          </a:p>
          <a:p>
            <a:pPr marL="0" marR="0" lvl="0" indent="0" algn="l" rtl="0">
              <a:spcBef>
                <a:spcPts val="0"/>
              </a:spcBef>
              <a:spcAft>
                <a:spcPts val="0"/>
              </a:spcAft>
              <a:buNone/>
            </a:pPr>
            <a:endParaRPr sz="2600" b="1">
              <a:solidFill>
                <a:srgbClr val="444F51"/>
              </a:solidFill>
            </a:endParaRPr>
          </a:p>
          <a:p>
            <a:pPr marL="0" marR="0" lvl="0" indent="0" algn="ctr" rtl="0">
              <a:spcBef>
                <a:spcPts val="0"/>
              </a:spcBef>
              <a:spcAft>
                <a:spcPts val="0"/>
              </a:spcAft>
              <a:buSzPct val="42307"/>
              <a:buNone/>
            </a:pPr>
            <a:r>
              <a:rPr lang="en" sz="2600" b="1">
                <a:solidFill>
                  <a:srgbClr val="AF1E2D"/>
                </a:solidFill>
              </a:rPr>
              <a:t>Rights/Responsibilities</a:t>
            </a:r>
          </a:p>
          <a:p>
            <a:pPr marL="0" marR="0" lvl="0" indent="0" algn="l" rtl="0">
              <a:spcBef>
                <a:spcPts val="0"/>
              </a:spcBef>
              <a:spcAft>
                <a:spcPts val="0"/>
              </a:spcAft>
              <a:buNone/>
            </a:pPr>
            <a:endParaRPr sz="2200">
              <a:solidFill>
                <a:srgbClr val="AF1E2D"/>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None/>
            </a:pPr>
            <a:endParaRPr sz="2600" b="1">
              <a:solidFill>
                <a:srgbClr val="444F51"/>
              </a:solidFill>
            </a:endParaRP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	</a:t>
            </a:r>
          </a:p>
        </p:txBody>
      </p:sp>
      <p:sp>
        <p:nvSpPr>
          <p:cNvPr id="352" name="Shape 352"/>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THEME CONNECTION</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744125" y="1766050"/>
            <a:ext cx="4055399" cy="4321800"/>
          </a:xfrm>
          <a:prstGeom prst="rect">
            <a:avLst/>
          </a:prstGeom>
        </p:spPr>
        <p:txBody>
          <a:bodyPr lIns="91425" tIns="91425" rIns="91425" bIns="91425" anchor="t" anchorCtr="0">
            <a:noAutofit/>
          </a:bodyPr>
          <a:lstStyle/>
          <a:p>
            <a:pPr marL="457200" lvl="0" indent="-393700" rtl="0">
              <a:spcBef>
                <a:spcPts val="0"/>
              </a:spcBef>
              <a:buClr>
                <a:srgbClr val="444F51"/>
              </a:buClr>
              <a:buSzPct val="100000"/>
              <a:buFont typeface="Arial"/>
              <a:buChar char="●"/>
            </a:pPr>
            <a:r>
              <a:rPr lang="en" sz="2600">
                <a:solidFill>
                  <a:srgbClr val="444F51"/>
                </a:solidFill>
                <a:latin typeface="Arial"/>
                <a:ea typeface="Arial"/>
                <a:cs typeface="Arial"/>
                <a:sym typeface="Arial"/>
              </a:rPr>
              <a:t>A historical interpretation, supported by evidence.</a:t>
            </a:r>
          </a:p>
          <a:p>
            <a:pPr marL="457200" lvl="0" indent="-393700" rtl="0">
              <a:spcBef>
                <a:spcPts val="0"/>
              </a:spcBef>
              <a:buClr>
                <a:srgbClr val="444F51"/>
              </a:buClr>
              <a:buSzPct val="100000"/>
              <a:buFont typeface="Arial"/>
              <a:buChar char="●"/>
            </a:pPr>
            <a:r>
              <a:rPr lang="en" sz="2600">
                <a:solidFill>
                  <a:srgbClr val="444F51"/>
                </a:solidFill>
                <a:latin typeface="Arial"/>
                <a:ea typeface="Arial"/>
                <a:cs typeface="Arial"/>
                <a:sym typeface="Arial"/>
              </a:rPr>
              <a:t>A roadmap for your project.</a:t>
            </a:r>
          </a:p>
          <a:p>
            <a:pPr marL="457200" lvl="0" indent="-393700" rtl="0">
              <a:spcBef>
                <a:spcPts val="0"/>
              </a:spcBef>
              <a:buClr>
                <a:srgbClr val="444F51"/>
              </a:buClr>
              <a:buSzPct val="100000"/>
              <a:buFont typeface="Arial"/>
              <a:buChar char="●"/>
            </a:pPr>
            <a:r>
              <a:rPr lang="en" sz="2600">
                <a:solidFill>
                  <a:srgbClr val="444F51"/>
                </a:solidFill>
                <a:latin typeface="Arial"/>
                <a:ea typeface="Arial"/>
                <a:cs typeface="Arial"/>
                <a:sym typeface="Arial"/>
              </a:rPr>
              <a:t>Usually about 50 words.</a:t>
            </a:r>
          </a:p>
        </p:txBody>
      </p:sp>
      <p:sp>
        <p:nvSpPr>
          <p:cNvPr id="116" name="Shape 11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WHAT IS A THESIS?</a:t>
            </a:r>
          </a:p>
        </p:txBody>
      </p:sp>
      <p:pic>
        <p:nvPicPr>
          <p:cNvPr id="117" name="Shape 117"/>
          <p:cNvPicPr preferRelativeResize="0"/>
          <p:nvPr/>
        </p:nvPicPr>
        <p:blipFill>
          <a:blip r:embed="rId3"/>
          <a:stretch>
            <a:fillRect/>
          </a:stretch>
        </p:blipFill>
        <p:spPr>
          <a:xfrm>
            <a:off x="742900" y="1592175"/>
            <a:ext cx="3790950" cy="4286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1667150" y="606225"/>
            <a:ext cx="5853900" cy="5768100"/>
          </a:xfrm>
          <a:prstGeom prst="rect">
            <a:avLst/>
          </a:prstGeom>
          <a:noFill/>
          <a:ln w="228600" cap="flat">
            <a:solidFill>
              <a:srgbClr val="E0AA0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58" name="Shape 358"/>
          <p:cNvSpPr txBox="1"/>
          <p:nvPr/>
        </p:nvSpPr>
        <p:spPr>
          <a:xfrm>
            <a:off x="2192000" y="703425"/>
            <a:ext cx="4804200" cy="5268899"/>
          </a:xfrm>
          <a:prstGeom prst="rect">
            <a:avLst/>
          </a:prstGeom>
          <a:noFill/>
          <a:ln>
            <a:noFill/>
          </a:ln>
        </p:spPr>
        <p:txBody>
          <a:bodyPr lIns="91425" tIns="91425" rIns="91425" bIns="91425" anchor="t" anchorCtr="0">
            <a:noAutofit/>
          </a:bodyPr>
          <a:lstStyle/>
          <a:p>
            <a:pPr lvl="0" algn="ctr" rtl="0">
              <a:spcBef>
                <a:spcPts val="0"/>
              </a:spcBef>
              <a:buNone/>
            </a:pPr>
            <a:r>
              <a:rPr lang="en" sz="9000" b="1">
                <a:solidFill>
                  <a:srgbClr val="00A0BA"/>
                </a:solidFill>
              </a:rPr>
              <a:t>What makes a good thesis?</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USE THEME WORDS</a:t>
            </a:r>
          </a:p>
        </p:txBody>
      </p:sp>
      <p:pic>
        <p:nvPicPr>
          <p:cNvPr id="364" name="Shape 364"/>
          <p:cNvPicPr preferRelativeResize="0"/>
          <p:nvPr/>
        </p:nvPicPr>
        <p:blipFill>
          <a:blip r:embed="rId3"/>
          <a:stretch>
            <a:fillRect/>
          </a:stretch>
        </p:blipFill>
        <p:spPr>
          <a:xfrm>
            <a:off x="1805350" y="1650025"/>
            <a:ext cx="5520824" cy="38564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543675" y="4696100"/>
            <a:ext cx="8117400" cy="773999"/>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None/>
            </a:pPr>
            <a:r>
              <a:rPr lang="en" sz="3600" b="0" i="0" u="none" strike="noStrike" cap="none" baseline="0">
                <a:solidFill>
                  <a:srgbClr val="444F51"/>
                </a:solidFill>
                <a:latin typeface="Arial"/>
                <a:ea typeface="Arial"/>
                <a:cs typeface="Arial"/>
                <a:sym typeface="Arial"/>
              </a:rPr>
              <a:t>Don’t use first person</a:t>
            </a:r>
            <a:r>
              <a:rPr lang="en" sz="3600">
                <a:solidFill>
                  <a:srgbClr val="444F51"/>
                </a:solidFill>
                <a:latin typeface="Arial"/>
                <a:ea typeface="Arial"/>
                <a:cs typeface="Arial"/>
                <a:sym typeface="Arial"/>
              </a:rPr>
              <a:t>.</a:t>
            </a:r>
          </a:p>
        </p:txBody>
      </p:sp>
      <p:sp>
        <p:nvSpPr>
          <p:cNvPr id="370" name="Shape 370"/>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STATEMENT TIPS</a:t>
            </a:r>
          </a:p>
        </p:txBody>
      </p:sp>
      <p:sp>
        <p:nvSpPr>
          <p:cNvPr id="371" name="Shape 371"/>
          <p:cNvSpPr txBox="1"/>
          <p:nvPr/>
        </p:nvSpPr>
        <p:spPr>
          <a:xfrm>
            <a:off x="4650525" y="1915200"/>
            <a:ext cx="4149000" cy="2178599"/>
          </a:xfrm>
          <a:prstGeom prst="rect">
            <a:avLst/>
          </a:prstGeom>
          <a:noFill/>
          <a:ln w="76200" cap="flat">
            <a:solidFill>
              <a:srgbClr val="E0AA0F"/>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600">
              <a:solidFill>
                <a:schemeClr val="dk1"/>
              </a:solidFill>
            </a:endParaRPr>
          </a:p>
          <a:p>
            <a:pPr marL="0" lvl="1" indent="0" algn="ctr" rtl="0">
              <a:spcBef>
                <a:spcPts val="560"/>
              </a:spcBef>
              <a:buNone/>
            </a:pPr>
            <a:r>
              <a:rPr lang="en" sz="10000">
                <a:solidFill>
                  <a:schemeClr val="dk1"/>
                </a:solidFill>
              </a:rPr>
              <a:t>?</a:t>
            </a:r>
          </a:p>
        </p:txBody>
      </p:sp>
      <p:sp>
        <p:nvSpPr>
          <p:cNvPr id="372" name="Shape 372"/>
          <p:cNvSpPr txBox="1"/>
          <p:nvPr/>
        </p:nvSpPr>
        <p:spPr>
          <a:xfrm>
            <a:off x="285150" y="1915200"/>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2600">
              <a:solidFill>
                <a:schemeClr val="dk1"/>
              </a:solidFill>
            </a:endParaRPr>
          </a:p>
          <a:p>
            <a:pPr lvl="0" algn="ctr" rtl="0">
              <a:spcBef>
                <a:spcPts val="0"/>
              </a:spcBef>
              <a:buNone/>
            </a:pPr>
            <a:r>
              <a:rPr lang="en" sz="2600">
                <a:solidFill>
                  <a:schemeClr val="dk1"/>
                </a:solidFill>
              </a:rPr>
              <a:t>“In 1941 Japan </a:t>
            </a:r>
          </a:p>
          <a:p>
            <a:pPr lvl="0" algn="ctr" rtl="0">
              <a:spcBef>
                <a:spcPts val="0"/>
              </a:spcBef>
              <a:buNone/>
            </a:pPr>
            <a:r>
              <a:rPr lang="en" sz="2600">
                <a:solidFill>
                  <a:schemeClr val="dk1"/>
                </a:solidFill>
              </a:rPr>
              <a:t>bombed us</a:t>
            </a:r>
            <a:r>
              <a:rPr lang="en" sz="2600" i="1">
                <a:solidFill>
                  <a:schemeClr val="dk1"/>
                </a:solidFill>
              </a:rPr>
              <a:t>.</a:t>
            </a:r>
            <a:r>
              <a:rPr lang="en" sz="2600">
                <a:solidFill>
                  <a:schemeClr val="dk1"/>
                </a:solidFill>
              </a:rPr>
              <a:t>”</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543675" y="4696100"/>
            <a:ext cx="8117400" cy="773999"/>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None/>
            </a:pPr>
            <a:r>
              <a:rPr lang="en" sz="2600">
                <a:solidFill>
                  <a:srgbClr val="444F51"/>
                </a:solidFill>
                <a:latin typeface="Arial"/>
                <a:ea typeface="Arial"/>
                <a:cs typeface="Arial"/>
                <a:sym typeface="Arial"/>
              </a:rPr>
              <a:t>Don’t ask questions in your thesis.</a:t>
            </a:r>
            <a:r>
              <a:rPr lang="en" sz="3600">
                <a:solidFill>
                  <a:srgbClr val="444F51"/>
                </a:solidFill>
                <a:latin typeface="Arial"/>
                <a:ea typeface="Arial"/>
                <a:cs typeface="Arial"/>
                <a:sym typeface="Arial"/>
              </a:rPr>
              <a:t> </a:t>
            </a:r>
          </a:p>
          <a:p>
            <a:pPr marL="0" marR="0" lvl="0" indent="0" algn="ctr" rtl="0">
              <a:spcBef>
                <a:spcPts val="640"/>
              </a:spcBef>
              <a:spcAft>
                <a:spcPts val="0"/>
              </a:spcAft>
              <a:buNone/>
            </a:pPr>
            <a:r>
              <a:rPr lang="en" sz="3600" b="1">
                <a:solidFill>
                  <a:srgbClr val="444F51"/>
                </a:solidFill>
                <a:latin typeface="Arial"/>
                <a:ea typeface="Arial"/>
                <a:cs typeface="Arial"/>
                <a:sym typeface="Arial"/>
              </a:rPr>
              <a:t>Answer them!</a:t>
            </a:r>
          </a:p>
        </p:txBody>
      </p:sp>
      <p:sp>
        <p:nvSpPr>
          <p:cNvPr id="378" name="Shape 378"/>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STATEMENT TIPS</a:t>
            </a:r>
          </a:p>
        </p:txBody>
      </p:sp>
      <p:sp>
        <p:nvSpPr>
          <p:cNvPr id="379" name="Shape 379"/>
          <p:cNvSpPr txBox="1"/>
          <p:nvPr/>
        </p:nvSpPr>
        <p:spPr>
          <a:xfrm>
            <a:off x="324725" y="1915200"/>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200">
              <a:solidFill>
                <a:schemeClr val="dk1"/>
              </a:solidFill>
            </a:endParaRPr>
          </a:p>
          <a:p>
            <a:pPr lvl="0" algn="ctr" rtl="0">
              <a:spcBef>
                <a:spcPts val="0"/>
              </a:spcBef>
              <a:buClr>
                <a:schemeClr val="dk1"/>
              </a:buClr>
              <a:buSzPct val="42307"/>
              <a:buFont typeface="Arial"/>
              <a:buNone/>
            </a:pPr>
            <a:r>
              <a:rPr lang="en" sz="2600">
                <a:solidFill>
                  <a:schemeClr val="dk1"/>
                </a:solidFill>
              </a:rPr>
              <a:t>“In 1941 Japan bombed Pearl Harbor. Why do you think they would do that?”</a:t>
            </a:r>
          </a:p>
        </p:txBody>
      </p:sp>
      <p:sp>
        <p:nvSpPr>
          <p:cNvPr id="380" name="Shape 380"/>
          <p:cNvSpPr txBox="1"/>
          <p:nvPr/>
        </p:nvSpPr>
        <p:spPr>
          <a:xfrm>
            <a:off x="4650525" y="1915200"/>
            <a:ext cx="4149000" cy="2178599"/>
          </a:xfrm>
          <a:prstGeom prst="rect">
            <a:avLst/>
          </a:prstGeom>
          <a:noFill/>
          <a:ln w="76200" cap="flat">
            <a:solidFill>
              <a:srgbClr val="00A0BA"/>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600">
              <a:solidFill>
                <a:schemeClr val="dk1"/>
              </a:solidFill>
            </a:endParaRPr>
          </a:p>
          <a:p>
            <a:pPr marL="0" lvl="1" indent="0" algn="ctr" rtl="0">
              <a:spcBef>
                <a:spcPts val="560"/>
              </a:spcBef>
              <a:buNone/>
            </a:pPr>
            <a:r>
              <a:rPr lang="en" sz="10000">
                <a:solidFill>
                  <a:schemeClr val="dk1"/>
                </a:solidFill>
              </a:rPr>
              <a:t>?</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543675" y="4696100"/>
            <a:ext cx="8117400" cy="773999"/>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None/>
            </a:pPr>
            <a:r>
              <a:rPr lang="en" sz="3600">
                <a:solidFill>
                  <a:srgbClr val="444F51"/>
                </a:solidFill>
                <a:latin typeface="Arial"/>
                <a:ea typeface="Arial"/>
                <a:cs typeface="Arial"/>
                <a:sym typeface="Arial"/>
              </a:rPr>
              <a:t>Don’t use present tense.</a:t>
            </a:r>
          </a:p>
        </p:txBody>
      </p:sp>
      <p:sp>
        <p:nvSpPr>
          <p:cNvPr id="386" name="Shape 386"/>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STATEMENT TIPS</a:t>
            </a:r>
          </a:p>
        </p:txBody>
      </p:sp>
      <p:sp>
        <p:nvSpPr>
          <p:cNvPr id="387" name="Shape 387"/>
          <p:cNvSpPr txBox="1"/>
          <p:nvPr/>
        </p:nvSpPr>
        <p:spPr>
          <a:xfrm>
            <a:off x="405225" y="1928375"/>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2600">
              <a:solidFill>
                <a:schemeClr val="dk1"/>
              </a:solidFill>
            </a:endParaRPr>
          </a:p>
          <a:p>
            <a:pPr marL="0" lvl="1" indent="0" algn="ctr" rtl="0">
              <a:spcBef>
                <a:spcPts val="560"/>
              </a:spcBef>
              <a:buNone/>
            </a:pPr>
            <a:r>
              <a:rPr lang="en" sz="2600">
                <a:solidFill>
                  <a:schemeClr val="dk1"/>
                </a:solidFill>
              </a:rPr>
              <a:t>“It is 1941 and Japan is bombing Pearl Harbor.”</a:t>
            </a:r>
          </a:p>
        </p:txBody>
      </p:sp>
      <p:sp>
        <p:nvSpPr>
          <p:cNvPr id="388" name="Shape 388"/>
          <p:cNvSpPr txBox="1"/>
          <p:nvPr/>
        </p:nvSpPr>
        <p:spPr>
          <a:xfrm>
            <a:off x="4650525" y="1928375"/>
            <a:ext cx="4149000" cy="2178599"/>
          </a:xfrm>
          <a:prstGeom prst="rect">
            <a:avLst/>
          </a:prstGeom>
          <a:noFill/>
          <a:ln w="76200" cap="flat">
            <a:solidFill>
              <a:srgbClr val="E87511"/>
            </a:solidFill>
            <a:prstDash val="solid"/>
            <a:round/>
            <a:headEnd type="none" w="med" len="med"/>
            <a:tailEnd type="none" w="med" len="med"/>
          </a:ln>
        </p:spPr>
        <p:txBody>
          <a:bodyPr lIns="91425" tIns="91425" rIns="91425" bIns="91425" anchor="t" anchorCtr="0">
            <a:noAutofit/>
          </a:bodyPr>
          <a:lstStyle/>
          <a:p>
            <a:pPr lvl="1" algn="ctr" rtl="0">
              <a:spcBef>
                <a:spcPts val="560"/>
              </a:spcBef>
              <a:buClr>
                <a:schemeClr val="dk1"/>
              </a:buClr>
              <a:buFont typeface="Arial"/>
              <a:buNone/>
            </a:pPr>
            <a:endParaRPr sz="600">
              <a:solidFill>
                <a:schemeClr val="dk1"/>
              </a:solidFill>
            </a:endParaRPr>
          </a:p>
          <a:p>
            <a:pPr lvl="1" algn="ctr" rtl="0">
              <a:spcBef>
                <a:spcPts val="560"/>
              </a:spcBef>
              <a:buClr>
                <a:schemeClr val="dk1"/>
              </a:buClr>
              <a:buSzPct val="25000"/>
              <a:buFont typeface="Arial"/>
              <a:buNone/>
            </a:pPr>
            <a:r>
              <a:rPr lang="en" sz="10000">
                <a:solidFill>
                  <a:schemeClr val="dk1"/>
                </a:solidFill>
              </a:rPr>
              <a:t>?</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543675" y="4696100"/>
            <a:ext cx="8117400" cy="1479600"/>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None/>
            </a:pPr>
            <a:r>
              <a:rPr lang="en" sz="3600" b="1">
                <a:solidFill>
                  <a:srgbClr val="444F51"/>
                </a:solidFill>
                <a:latin typeface="Arial"/>
                <a:ea typeface="Arial"/>
                <a:cs typeface="Arial"/>
                <a:sym typeface="Arial"/>
              </a:rPr>
              <a:t>Avoid using “should” in your thesis.</a:t>
            </a:r>
          </a:p>
          <a:p>
            <a:pPr marL="0" marR="0" lvl="0" indent="0" algn="ctr" rtl="0">
              <a:spcBef>
                <a:spcPts val="640"/>
              </a:spcBef>
              <a:spcAft>
                <a:spcPts val="0"/>
              </a:spcAft>
              <a:buNone/>
            </a:pPr>
            <a:r>
              <a:rPr lang="en" sz="2600">
                <a:solidFill>
                  <a:srgbClr val="444F51"/>
                </a:solidFill>
                <a:latin typeface="Arial"/>
                <a:ea typeface="Arial"/>
                <a:cs typeface="Arial"/>
                <a:sym typeface="Arial"/>
              </a:rPr>
              <a:t>This is a historical argument, not philosophy.</a:t>
            </a:r>
          </a:p>
        </p:txBody>
      </p:sp>
      <p:sp>
        <p:nvSpPr>
          <p:cNvPr id="394" name="Shape 394"/>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STATEMENT TIPS</a:t>
            </a:r>
          </a:p>
        </p:txBody>
      </p:sp>
      <p:sp>
        <p:nvSpPr>
          <p:cNvPr id="395" name="Shape 395"/>
          <p:cNvSpPr txBox="1"/>
          <p:nvPr/>
        </p:nvSpPr>
        <p:spPr>
          <a:xfrm>
            <a:off x="405225" y="1928375"/>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solidFill>
                <a:schemeClr val="dk1"/>
              </a:solidFill>
            </a:endParaRPr>
          </a:p>
          <a:p>
            <a:pPr marL="0" lvl="1" indent="0" algn="ctr" rtl="0">
              <a:spcBef>
                <a:spcPts val="560"/>
              </a:spcBef>
              <a:buNone/>
            </a:pPr>
            <a:r>
              <a:rPr lang="en" sz="2600">
                <a:solidFill>
                  <a:schemeClr val="dk1"/>
                </a:solidFill>
              </a:rPr>
              <a:t>“President Lincoln should</a:t>
            </a:r>
          </a:p>
          <a:p>
            <a:pPr marL="0" lvl="1" indent="0" algn="ctr" rtl="0">
              <a:spcBef>
                <a:spcPts val="560"/>
              </a:spcBef>
              <a:buNone/>
            </a:pPr>
            <a:r>
              <a:rPr lang="en" sz="2600">
                <a:solidFill>
                  <a:schemeClr val="dk1"/>
                </a:solidFill>
              </a:rPr>
              <a:t>have fought for </a:t>
            </a:r>
          </a:p>
          <a:p>
            <a:pPr marL="0" lvl="1" indent="0" algn="ctr" rtl="0">
              <a:spcBef>
                <a:spcPts val="560"/>
              </a:spcBef>
              <a:buNone/>
            </a:pPr>
            <a:r>
              <a:rPr lang="en" sz="2600">
                <a:solidFill>
                  <a:schemeClr val="dk1"/>
                </a:solidFill>
              </a:rPr>
              <a:t>abolition earlier.”</a:t>
            </a:r>
          </a:p>
        </p:txBody>
      </p:sp>
      <p:sp>
        <p:nvSpPr>
          <p:cNvPr id="396" name="Shape 396"/>
          <p:cNvSpPr txBox="1"/>
          <p:nvPr/>
        </p:nvSpPr>
        <p:spPr>
          <a:xfrm>
            <a:off x="4650525" y="1928375"/>
            <a:ext cx="4149000" cy="2178599"/>
          </a:xfrm>
          <a:prstGeom prst="rect">
            <a:avLst/>
          </a:prstGeom>
          <a:noFill/>
          <a:ln w="76200" cap="flat">
            <a:solidFill>
              <a:srgbClr val="E0AA0F"/>
            </a:solidFill>
            <a:prstDash val="solid"/>
            <a:round/>
            <a:headEnd type="none" w="med" len="med"/>
            <a:tailEnd type="none" w="med" len="med"/>
          </a:ln>
        </p:spPr>
        <p:txBody>
          <a:bodyPr lIns="91425" tIns="91425" rIns="91425" bIns="91425" anchor="t" anchorCtr="0">
            <a:noAutofit/>
          </a:bodyPr>
          <a:lstStyle/>
          <a:p>
            <a:pPr lvl="1" algn="ctr" rtl="0">
              <a:spcBef>
                <a:spcPts val="560"/>
              </a:spcBef>
              <a:buClr>
                <a:schemeClr val="dk1"/>
              </a:buClr>
              <a:buFont typeface="Arial"/>
              <a:buNone/>
            </a:pPr>
            <a:endParaRPr sz="600">
              <a:solidFill>
                <a:schemeClr val="dk1"/>
              </a:solidFill>
            </a:endParaRPr>
          </a:p>
          <a:p>
            <a:pPr lvl="1" algn="ctr" rtl="0">
              <a:spcBef>
                <a:spcPts val="560"/>
              </a:spcBef>
              <a:buClr>
                <a:schemeClr val="dk1"/>
              </a:buClr>
              <a:buSzPct val="25000"/>
              <a:buFont typeface="Arial"/>
              <a:buNone/>
            </a:pPr>
            <a:r>
              <a:rPr lang="en" sz="10000">
                <a:solidFill>
                  <a:schemeClr val="dk1"/>
                </a:solidFill>
              </a:rPr>
              <a:t>?</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43675" y="4696100"/>
            <a:ext cx="8117400" cy="1479600"/>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None/>
            </a:pPr>
            <a:r>
              <a:rPr lang="en" sz="3600" b="1">
                <a:solidFill>
                  <a:srgbClr val="444F51"/>
                </a:solidFill>
                <a:latin typeface="Arial"/>
                <a:ea typeface="Arial"/>
                <a:cs typeface="Arial"/>
                <a:sym typeface="Arial"/>
              </a:rPr>
              <a:t>Watch out for “</a:t>
            </a:r>
            <a:r>
              <a:rPr lang="en" sz="3600" b="1">
                <a:solidFill>
                  <a:srgbClr val="AF1E2D"/>
                </a:solidFill>
                <a:latin typeface="Arial"/>
                <a:ea typeface="Arial"/>
                <a:cs typeface="Arial"/>
                <a:sym typeface="Arial"/>
              </a:rPr>
              <a:t>what if</a:t>
            </a:r>
            <a:r>
              <a:rPr lang="en" sz="3600" b="1">
                <a:solidFill>
                  <a:srgbClr val="444F51"/>
                </a:solidFill>
                <a:latin typeface="Arial"/>
                <a:ea typeface="Arial"/>
                <a:cs typeface="Arial"/>
                <a:sym typeface="Arial"/>
              </a:rPr>
              <a:t>” history.</a:t>
            </a:r>
          </a:p>
          <a:p>
            <a:pPr marL="0" marR="0" lvl="0" indent="0" algn="ctr" rtl="0">
              <a:spcBef>
                <a:spcPts val="640"/>
              </a:spcBef>
              <a:spcAft>
                <a:spcPts val="0"/>
              </a:spcAft>
              <a:buNone/>
            </a:pPr>
            <a:r>
              <a:rPr lang="en" sz="2600">
                <a:solidFill>
                  <a:srgbClr val="444F51"/>
                </a:solidFill>
                <a:latin typeface="Arial"/>
                <a:ea typeface="Arial"/>
                <a:cs typeface="Arial"/>
                <a:sym typeface="Arial"/>
              </a:rPr>
              <a:t>Focus on what actually happened.</a:t>
            </a:r>
          </a:p>
        </p:txBody>
      </p:sp>
      <p:sp>
        <p:nvSpPr>
          <p:cNvPr id="402" name="Shape 402"/>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STATEMENT TIPS</a:t>
            </a:r>
          </a:p>
        </p:txBody>
      </p:sp>
      <p:sp>
        <p:nvSpPr>
          <p:cNvPr id="403" name="Shape 403"/>
          <p:cNvSpPr txBox="1"/>
          <p:nvPr/>
        </p:nvSpPr>
        <p:spPr>
          <a:xfrm>
            <a:off x="405225" y="1928375"/>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p>
          <a:p>
            <a:pPr marL="0" lvl="1" indent="0" algn="ctr" rtl="0">
              <a:spcBef>
                <a:spcPts val="560"/>
              </a:spcBef>
              <a:buNone/>
            </a:pPr>
            <a:r>
              <a:rPr lang="en" sz="2600"/>
              <a:t>“If Lincoln hadn’t freed the slaves, we would still have slavery in America.”  </a:t>
            </a:r>
          </a:p>
        </p:txBody>
      </p:sp>
      <p:sp>
        <p:nvSpPr>
          <p:cNvPr id="404" name="Shape 404"/>
          <p:cNvSpPr txBox="1"/>
          <p:nvPr/>
        </p:nvSpPr>
        <p:spPr>
          <a:xfrm>
            <a:off x="4650525" y="1928375"/>
            <a:ext cx="4149000" cy="2178599"/>
          </a:xfrm>
          <a:prstGeom prst="rect">
            <a:avLst/>
          </a:prstGeom>
          <a:noFill/>
          <a:ln w="76200" cap="flat">
            <a:solidFill>
              <a:srgbClr val="444F51"/>
            </a:solidFill>
            <a:prstDash val="solid"/>
            <a:round/>
            <a:headEnd type="none" w="med" len="med"/>
            <a:tailEnd type="none" w="med" len="med"/>
          </a:ln>
        </p:spPr>
        <p:txBody>
          <a:bodyPr lIns="91425" tIns="91425" rIns="91425" bIns="91425" anchor="t" anchorCtr="0">
            <a:noAutofit/>
          </a:bodyPr>
          <a:lstStyle/>
          <a:p>
            <a:pPr lvl="1" algn="ctr" rtl="0">
              <a:spcBef>
                <a:spcPts val="560"/>
              </a:spcBef>
              <a:buNone/>
            </a:pPr>
            <a:endParaRPr sz="600">
              <a:solidFill>
                <a:schemeClr val="dk1"/>
              </a:solidFill>
            </a:endParaRPr>
          </a:p>
          <a:p>
            <a:pPr lvl="1" algn="ctr" rtl="0">
              <a:spcBef>
                <a:spcPts val="560"/>
              </a:spcBef>
              <a:buNone/>
            </a:pPr>
            <a:r>
              <a:rPr lang="en" sz="10000">
                <a:solidFill>
                  <a:schemeClr val="dk1"/>
                </a:solidFill>
              </a:rPr>
              <a:t>?</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543675" y="5257325"/>
            <a:ext cx="8117400" cy="1479600"/>
          </a:xfrm>
          <a:prstGeom prst="rect">
            <a:avLst/>
          </a:prstGeom>
          <a:noFill/>
          <a:ln>
            <a:noFill/>
          </a:ln>
        </p:spPr>
        <p:txBody>
          <a:bodyPr lIns="91425" tIns="45700" rIns="91425" bIns="45700" anchor="t" anchorCtr="0">
            <a:noAutofit/>
          </a:bodyPr>
          <a:lstStyle/>
          <a:p>
            <a:pPr marL="0" marR="0" lvl="0" indent="0" algn="ctr" rtl="0">
              <a:spcBef>
                <a:spcPts val="640"/>
              </a:spcBef>
              <a:spcAft>
                <a:spcPts val="0"/>
              </a:spcAft>
              <a:buNone/>
            </a:pPr>
            <a:r>
              <a:rPr lang="en" sz="3600" b="1">
                <a:solidFill>
                  <a:srgbClr val="444F51"/>
                </a:solidFill>
                <a:latin typeface="Arial"/>
                <a:ea typeface="Arial"/>
                <a:cs typeface="Arial"/>
                <a:sym typeface="Arial"/>
              </a:rPr>
              <a:t>Watch out for “</a:t>
            </a:r>
            <a:r>
              <a:rPr lang="en" sz="3600" b="1">
                <a:solidFill>
                  <a:srgbClr val="AF1E2D"/>
                </a:solidFill>
                <a:latin typeface="Arial"/>
                <a:ea typeface="Arial"/>
                <a:cs typeface="Arial"/>
                <a:sym typeface="Arial"/>
              </a:rPr>
              <a:t>what if</a:t>
            </a:r>
            <a:r>
              <a:rPr lang="en" sz="3600" b="1">
                <a:solidFill>
                  <a:srgbClr val="444F51"/>
                </a:solidFill>
                <a:latin typeface="Arial"/>
                <a:ea typeface="Arial"/>
                <a:cs typeface="Arial"/>
                <a:sym typeface="Arial"/>
              </a:rPr>
              <a:t>” history.</a:t>
            </a:r>
          </a:p>
          <a:p>
            <a:pPr marL="0" marR="0" lvl="0" indent="0" algn="ctr" rtl="0">
              <a:spcBef>
                <a:spcPts val="640"/>
              </a:spcBef>
              <a:spcAft>
                <a:spcPts val="0"/>
              </a:spcAft>
              <a:buNone/>
            </a:pPr>
            <a:r>
              <a:rPr lang="en" sz="2600">
                <a:solidFill>
                  <a:srgbClr val="444F51"/>
                </a:solidFill>
                <a:latin typeface="Arial"/>
                <a:ea typeface="Arial"/>
                <a:cs typeface="Arial"/>
                <a:sym typeface="Arial"/>
              </a:rPr>
              <a:t>Focus on what actually happened.</a:t>
            </a:r>
          </a:p>
        </p:txBody>
      </p:sp>
      <p:sp>
        <p:nvSpPr>
          <p:cNvPr id="410" name="Shape 410"/>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THESIS STATEMENT TIPS</a:t>
            </a:r>
          </a:p>
        </p:txBody>
      </p:sp>
      <p:pic>
        <p:nvPicPr>
          <p:cNvPr id="411" name="Shape 411"/>
          <p:cNvPicPr preferRelativeResize="0"/>
          <p:nvPr/>
        </p:nvPicPr>
        <p:blipFill>
          <a:blip r:embed="rId3"/>
          <a:stretch>
            <a:fillRect/>
          </a:stretch>
        </p:blipFill>
        <p:spPr>
          <a:xfrm>
            <a:off x="543674" y="1068525"/>
            <a:ext cx="4791324" cy="4093298"/>
          </a:xfrm>
          <a:prstGeom prst="rect">
            <a:avLst/>
          </a:prstGeom>
          <a:noFill/>
          <a:ln>
            <a:noFill/>
          </a:ln>
        </p:spPr>
      </p:pic>
      <p:sp>
        <p:nvSpPr>
          <p:cNvPr id="412" name="Shape 412"/>
          <p:cNvSpPr txBox="1"/>
          <p:nvPr/>
        </p:nvSpPr>
        <p:spPr>
          <a:xfrm>
            <a:off x="5451825" y="2034625"/>
            <a:ext cx="3347700" cy="2256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600" b="0" i="0" u="none" strike="noStrike" cap="none" baseline="0">
                <a:solidFill>
                  <a:schemeClr val="dk1"/>
                </a:solidFill>
              </a:rPr>
              <a:t>“Without Winston Churchill, the whole world would be controlled by the Nazis.”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476800" y="1559975"/>
            <a:ext cx="6035699" cy="3097200"/>
          </a:xfrm>
          <a:prstGeom prst="rect">
            <a:avLst/>
          </a:prstGeom>
        </p:spPr>
        <p:txBody>
          <a:bodyPr lIns="91425" tIns="91425" rIns="91425" bIns="91425" anchor="t" anchorCtr="0">
            <a:noAutofit/>
          </a:bodyPr>
          <a:lstStyle/>
          <a:p>
            <a:pPr marL="457200" lvl="0" indent="-457200" rtl="0">
              <a:spcBef>
                <a:spcPts val="0"/>
              </a:spcBef>
              <a:buClr>
                <a:srgbClr val="444F51"/>
              </a:buClr>
              <a:buSzPct val="100000"/>
              <a:buFont typeface="Arial"/>
              <a:buChar char="●"/>
            </a:pPr>
            <a:r>
              <a:rPr lang="en" sz="3600">
                <a:solidFill>
                  <a:srgbClr val="444F51"/>
                </a:solidFill>
                <a:latin typeface="Arial"/>
                <a:ea typeface="Arial"/>
                <a:cs typeface="Arial"/>
                <a:sym typeface="Arial"/>
              </a:rPr>
              <a:t>Discusses significance</a:t>
            </a:r>
          </a:p>
          <a:p>
            <a:pPr marL="457200" lvl="0" indent="-457200" rtl="0">
              <a:spcBef>
                <a:spcPts val="0"/>
              </a:spcBef>
              <a:buClr>
                <a:srgbClr val="444F51"/>
              </a:buClr>
              <a:buSzPct val="100000"/>
              <a:buFont typeface="Arial"/>
              <a:buChar char="●"/>
            </a:pPr>
            <a:r>
              <a:rPr lang="en" sz="3600">
                <a:solidFill>
                  <a:srgbClr val="444F51"/>
                </a:solidFill>
                <a:latin typeface="Arial"/>
                <a:ea typeface="Arial"/>
                <a:cs typeface="Arial"/>
                <a:sym typeface="Arial"/>
              </a:rPr>
              <a:t>More than just facts</a:t>
            </a:r>
          </a:p>
          <a:p>
            <a:pPr marL="457200" lvl="0" indent="-457200" rtl="0">
              <a:spcBef>
                <a:spcPts val="0"/>
              </a:spcBef>
              <a:buClr>
                <a:srgbClr val="444F51"/>
              </a:buClr>
              <a:buSzPct val="100000"/>
              <a:buFont typeface="Arial"/>
              <a:buChar char="●"/>
            </a:pPr>
            <a:r>
              <a:rPr lang="en" sz="3600">
                <a:solidFill>
                  <a:srgbClr val="444F51"/>
                </a:solidFill>
                <a:latin typeface="Arial"/>
                <a:ea typeface="Arial"/>
                <a:cs typeface="Arial"/>
                <a:sym typeface="Arial"/>
              </a:rPr>
              <a:t>Specific</a:t>
            </a:r>
          </a:p>
          <a:p>
            <a:pPr marL="457200" lvl="0" indent="-457200" rtl="0">
              <a:spcBef>
                <a:spcPts val="0"/>
              </a:spcBef>
              <a:buClr>
                <a:srgbClr val="444F51"/>
              </a:buClr>
              <a:buSzPct val="100000"/>
              <a:buFont typeface="Arial"/>
              <a:buChar char="●"/>
            </a:pPr>
            <a:r>
              <a:rPr lang="en" sz="3600">
                <a:solidFill>
                  <a:srgbClr val="444F51"/>
                </a:solidFill>
                <a:latin typeface="Arial"/>
                <a:ea typeface="Arial"/>
                <a:cs typeface="Arial"/>
                <a:sym typeface="Arial"/>
              </a:rPr>
              <a:t>Connects to the theme</a:t>
            </a:r>
          </a:p>
        </p:txBody>
      </p:sp>
      <p:sp>
        <p:nvSpPr>
          <p:cNvPr id="123" name="Shape 123"/>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CHARACTERISTICS OF A THESIS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589725" y="1264750"/>
            <a:ext cx="7748399" cy="1196099"/>
          </a:xfrm>
          <a:prstGeom prst="rect">
            <a:avLst/>
          </a:prstGeom>
        </p:spPr>
        <p:txBody>
          <a:bodyPr lIns="91425" tIns="91425" rIns="91425" bIns="91425" anchor="t" anchorCtr="0">
            <a:noAutofit/>
          </a:bodyPr>
          <a:lstStyle/>
          <a:p>
            <a:pPr marL="0" lvl="0" indent="0" algn="ctr" rtl="0">
              <a:spcBef>
                <a:spcPts val="0"/>
              </a:spcBef>
              <a:buNone/>
            </a:pPr>
            <a:r>
              <a:rPr lang="en" b="1">
                <a:solidFill>
                  <a:srgbClr val="444F51"/>
                </a:solidFill>
                <a:latin typeface="Arial"/>
                <a:ea typeface="Arial"/>
                <a:cs typeface="Arial"/>
                <a:sym typeface="Arial"/>
              </a:rPr>
              <a:t>Discusses “so what?” </a:t>
            </a:r>
          </a:p>
          <a:p>
            <a:pPr marL="0" lvl="0" indent="0" algn="ctr" rtl="0">
              <a:spcBef>
                <a:spcPts val="0"/>
              </a:spcBef>
              <a:buNone/>
            </a:pPr>
            <a:r>
              <a:rPr lang="en" sz="2600">
                <a:solidFill>
                  <a:srgbClr val="444F51"/>
                </a:solidFill>
                <a:latin typeface="Arial"/>
                <a:ea typeface="Arial"/>
                <a:cs typeface="Arial"/>
                <a:sym typeface="Arial"/>
              </a:rPr>
              <a:t>Why is your topic important in history?</a:t>
            </a:r>
          </a:p>
        </p:txBody>
      </p:sp>
      <p:sp>
        <p:nvSpPr>
          <p:cNvPr id="129" name="Shape 129"/>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SIGNIFICANCE</a:t>
            </a:r>
          </a:p>
        </p:txBody>
      </p:sp>
      <p:sp>
        <p:nvSpPr>
          <p:cNvPr id="2" name="Freeform 1"/>
          <p:cNvSpPr/>
          <p:nvPr/>
        </p:nvSpPr>
        <p:spPr>
          <a:xfrm>
            <a:off x="2250281" y="2464594"/>
            <a:ext cx="455415" cy="437555"/>
          </a:xfrm>
          <a:custGeom>
            <a:avLst/>
            <a:gdLst/>
            <a:ahLst/>
            <a:cxnLst/>
            <a:rect l="0" t="0" r="0" b="0"/>
            <a:pathLst>
              <a:path w="455415" h="437555">
                <a:moveTo>
                  <a:pt x="125016" y="0"/>
                </a:moveTo>
                <a:lnTo>
                  <a:pt x="125016" y="0"/>
                </a:lnTo>
                <a:lnTo>
                  <a:pt x="116086" y="0"/>
                </a:lnTo>
                <a:lnTo>
                  <a:pt x="116086" y="0"/>
                </a:lnTo>
                <a:lnTo>
                  <a:pt x="116086" y="8929"/>
                </a:lnTo>
                <a:lnTo>
                  <a:pt x="107157" y="17859"/>
                </a:lnTo>
                <a:lnTo>
                  <a:pt x="107157" y="26789"/>
                </a:lnTo>
                <a:lnTo>
                  <a:pt x="98227" y="53578"/>
                </a:lnTo>
                <a:lnTo>
                  <a:pt x="89297" y="80367"/>
                </a:lnTo>
                <a:lnTo>
                  <a:pt x="80367" y="116086"/>
                </a:lnTo>
                <a:lnTo>
                  <a:pt x="62508" y="151804"/>
                </a:lnTo>
                <a:lnTo>
                  <a:pt x="44649" y="196453"/>
                </a:lnTo>
                <a:lnTo>
                  <a:pt x="35719" y="241101"/>
                </a:lnTo>
                <a:lnTo>
                  <a:pt x="17860" y="276820"/>
                </a:lnTo>
                <a:lnTo>
                  <a:pt x="8930" y="321469"/>
                </a:lnTo>
                <a:lnTo>
                  <a:pt x="0" y="357187"/>
                </a:lnTo>
                <a:lnTo>
                  <a:pt x="0" y="383976"/>
                </a:lnTo>
                <a:lnTo>
                  <a:pt x="8930" y="410765"/>
                </a:lnTo>
                <a:lnTo>
                  <a:pt x="17860" y="428624"/>
                </a:lnTo>
                <a:lnTo>
                  <a:pt x="35719" y="437554"/>
                </a:lnTo>
                <a:lnTo>
                  <a:pt x="53578" y="437554"/>
                </a:lnTo>
                <a:lnTo>
                  <a:pt x="71438" y="437554"/>
                </a:lnTo>
                <a:lnTo>
                  <a:pt x="98227" y="428624"/>
                </a:lnTo>
                <a:lnTo>
                  <a:pt x="116086" y="410765"/>
                </a:lnTo>
                <a:lnTo>
                  <a:pt x="133946" y="392906"/>
                </a:lnTo>
                <a:lnTo>
                  <a:pt x="160735" y="366117"/>
                </a:lnTo>
                <a:lnTo>
                  <a:pt x="178594" y="330398"/>
                </a:lnTo>
                <a:lnTo>
                  <a:pt x="196453" y="303609"/>
                </a:lnTo>
                <a:lnTo>
                  <a:pt x="205383" y="267890"/>
                </a:lnTo>
                <a:lnTo>
                  <a:pt x="223242" y="241101"/>
                </a:lnTo>
                <a:lnTo>
                  <a:pt x="232172" y="223242"/>
                </a:lnTo>
                <a:lnTo>
                  <a:pt x="241102" y="205383"/>
                </a:lnTo>
                <a:lnTo>
                  <a:pt x="250032" y="196453"/>
                </a:lnTo>
                <a:lnTo>
                  <a:pt x="250032" y="187523"/>
                </a:lnTo>
                <a:lnTo>
                  <a:pt x="250032" y="187523"/>
                </a:lnTo>
                <a:lnTo>
                  <a:pt x="258961" y="187523"/>
                </a:lnTo>
                <a:lnTo>
                  <a:pt x="258961" y="196453"/>
                </a:lnTo>
                <a:lnTo>
                  <a:pt x="250032" y="205383"/>
                </a:lnTo>
                <a:lnTo>
                  <a:pt x="250032" y="223242"/>
                </a:lnTo>
                <a:lnTo>
                  <a:pt x="250032" y="241101"/>
                </a:lnTo>
                <a:lnTo>
                  <a:pt x="250032" y="267890"/>
                </a:lnTo>
                <a:lnTo>
                  <a:pt x="258961" y="294679"/>
                </a:lnTo>
                <a:lnTo>
                  <a:pt x="258961" y="321469"/>
                </a:lnTo>
                <a:lnTo>
                  <a:pt x="258961" y="348257"/>
                </a:lnTo>
                <a:lnTo>
                  <a:pt x="258961" y="375046"/>
                </a:lnTo>
                <a:lnTo>
                  <a:pt x="267891" y="383976"/>
                </a:lnTo>
                <a:lnTo>
                  <a:pt x="276821" y="392906"/>
                </a:lnTo>
                <a:lnTo>
                  <a:pt x="294680" y="401835"/>
                </a:lnTo>
                <a:lnTo>
                  <a:pt x="303610" y="401835"/>
                </a:lnTo>
                <a:lnTo>
                  <a:pt x="321469" y="401835"/>
                </a:lnTo>
                <a:lnTo>
                  <a:pt x="339328" y="392906"/>
                </a:lnTo>
                <a:lnTo>
                  <a:pt x="357188" y="375046"/>
                </a:lnTo>
                <a:lnTo>
                  <a:pt x="383977" y="357187"/>
                </a:lnTo>
                <a:lnTo>
                  <a:pt x="401836" y="339327"/>
                </a:lnTo>
                <a:lnTo>
                  <a:pt x="419696" y="312539"/>
                </a:lnTo>
                <a:lnTo>
                  <a:pt x="437555" y="285750"/>
                </a:lnTo>
                <a:lnTo>
                  <a:pt x="446485" y="250031"/>
                </a:lnTo>
                <a:lnTo>
                  <a:pt x="455414" y="223242"/>
                </a:lnTo>
                <a:lnTo>
                  <a:pt x="455414" y="196453"/>
                </a:lnTo>
                <a:lnTo>
                  <a:pt x="446485" y="178594"/>
                </a:lnTo>
                <a:lnTo>
                  <a:pt x="446485" y="160734"/>
                </a:lnTo>
                <a:lnTo>
                  <a:pt x="437555" y="142875"/>
                </a:lnTo>
                <a:lnTo>
                  <a:pt x="428625" y="125015"/>
                </a:lnTo>
                <a:lnTo>
                  <a:pt x="428625" y="116086"/>
                </a:lnTo>
                <a:lnTo>
                  <a:pt x="419696" y="98226"/>
                </a:lnTo>
                <a:lnTo>
                  <a:pt x="410766" y="89297"/>
                </a:lnTo>
                <a:lnTo>
                  <a:pt x="410766" y="80367"/>
                </a:lnTo>
                <a:lnTo>
                  <a:pt x="401836" y="71437"/>
                </a:lnTo>
                <a:lnTo>
                  <a:pt x="401836" y="62508"/>
                </a:lnTo>
                <a:lnTo>
                  <a:pt x="401836" y="62508"/>
                </a:lnTo>
                <a:lnTo>
                  <a:pt x="392907" y="62508"/>
                </a:lnTo>
                <a:lnTo>
                  <a:pt x="392907" y="62508"/>
                </a:lnTo>
                <a:lnTo>
                  <a:pt x="392907" y="62508"/>
                </a:lnTo>
                <a:lnTo>
                  <a:pt x="392907" y="62508"/>
                </a:lnTo>
                <a:lnTo>
                  <a:pt x="392907" y="6250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2803922" y="2357437"/>
            <a:ext cx="830462" cy="1009056"/>
          </a:xfrm>
          <a:custGeom>
            <a:avLst/>
            <a:gdLst/>
            <a:ahLst/>
            <a:cxnLst/>
            <a:rect l="0" t="0" r="0" b="0"/>
            <a:pathLst>
              <a:path w="830462" h="1009056">
                <a:moveTo>
                  <a:pt x="0" y="178594"/>
                </a:moveTo>
                <a:lnTo>
                  <a:pt x="0" y="187524"/>
                </a:lnTo>
                <a:lnTo>
                  <a:pt x="0" y="196454"/>
                </a:lnTo>
                <a:lnTo>
                  <a:pt x="0" y="196454"/>
                </a:lnTo>
                <a:lnTo>
                  <a:pt x="17859" y="205383"/>
                </a:lnTo>
                <a:lnTo>
                  <a:pt x="35719" y="214313"/>
                </a:lnTo>
                <a:lnTo>
                  <a:pt x="53578" y="214313"/>
                </a:lnTo>
                <a:lnTo>
                  <a:pt x="80367" y="223243"/>
                </a:lnTo>
                <a:lnTo>
                  <a:pt x="107156" y="223243"/>
                </a:lnTo>
                <a:lnTo>
                  <a:pt x="125016" y="223243"/>
                </a:lnTo>
                <a:lnTo>
                  <a:pt x="151805" y="223243"/>
                </a:lnTo>
                <a:lnTo>
                  <a:pt x="178594" y="214313"/>
                </a:lnTo>
                <a:lnTo>
                  <a:pt x="196453" y="214313"/>
                </a:lnTo>
                <a:lnTo>
                  <a:pt x="223242" y="196454"/>
                </a:lnTo>
                <a:lnTo>
                  <a:pt x="250031" y="187524"/>
                </a:lnTo>
                <a:lnTo>
                  <a:pt x="267891" y="160735"/>
                </a:lnTo>
                <a:lnTo>
                  <a:pt x="285750" y="142876"/>
                </a:lnTo>
                <a:lnTo>
                  <a:pt x="303609" y="125016"/>
                </a:lnTo>
                <a:lnTo>
                  <a:pt x="321469" y="98227"/>
                </a:lnTo>
                <a:lnTo>
                  <a:pt x="330398" y="80367"/>
                </a:lnTo>
                <a:lnTo>
                  <a:pt x="339328" y="53578"/>
                </a:lnTo>
                <a:lnTo>
                  <a:pt x="339328" y="35719"/>
                </a:lnTo>
                <a:lnTo>
                  <a:pt x="339328" y="17860"/>
                </a:lnTo>
                <a:lnTo>
                  <a:pt x="339328" y="8930"/>
                </a:lnTo>
                <a:lnTo>
                  <a:pt x="321469" y="0"/>
                </a:lnTo>
                <a:lnTo>
                  <a:pt x="312539" y="0"/>
                </a:lnTo>
                <a:lnTo>
                  <a:pt x="303609" y="0"/>
                </a:lnTo>
                <a:lnTo>
                  <a:pt x="285750" y="17860"/>
                </a:lnTo>
                <a:lnTo>
                  <a:pt x="267891" y="26789"/>
                </a:lnTo>
                <a:lnTo>
                  <a:pt x="241101" y="53578"/>
                </a:lnTo>
                <a:lnTo>
                  <a:pt x="214312" y="89297"/>
                </a:lnTo>
                <a:lnTo>
                  <a:pt x="196453" y="133946"/>
                </a:lnTo>
                <a:lnTo>
                  <a:pt x="169664" y="178594"/>
                </a:lnTo>
                <a:lnTo>
                  <a:pt x="151805" y="223243"/>
                </a:lnTo>
                <a:lnTo>
                  <a:pt x="133945" y="267891"/>
                </a:lnTo>
                <a:lnTo>
                  <a:pt x="107156" y="321469"/>
                </a:lnTo>
                <a:lnTo>
                  <a:pt x="98226" y="375047"/>
                </a:lnTo>
                <a:lnTo>
                  <a:pt x="80367" y="419696"/>
                </a:lnTo>
                <a:lnTo>
                  <a:pt x="71437" y="455414"/>
                </a:lnTo>
                <a:lnTo>
                  <a:pt x="62508" y="491133"/>
                </a:lnTo>
                <a:lnTo>
                  <a:pt x="53578" y="526852"/>
                </a:lnTo>
                <a:lnTo>
                  <a:pt x="53578" y="544711"/>
                </a:lnTo>
                <a:lnTo>
                  <a:pt x="44648" y="562570"/>
                </a:lnTo>
                <a:lnTo>
                  <a:pt x="44648" y="571500"/>
                </a:lnTo>
                <a:lnTo>
                  <a:pt x="44648" y="580430"/>
                </a:lnTo>
                <a:lnTo>
                  <a:pt x="44648" y="580430"/>
                </a:lnTo>
                <a:lnTo>
                  <a:pt x="44648" y="580430"/>
                </a:lnTo>
                <a:lnTo>
                  <a:pt x="44648" y="580430"/>
                </a:lnTo>
                <a:lnTo>
                  <a:pt x="44648" y="571500"/>
                </a:lnTo>
                <a:lnTo>
                  <a:pt x="35719" y="562570"/>
                </a:lnTo>
                <a:lnTo>
                  <a:pt x="44648" y="544711"/>
                </a:lnTo>
                <a:lnTo>
                  <a:pt x="44648" y="517922"/>
                </a:lnTo>
                <a:lnTo>
                  <a:pt x="44648" y="491133"/>
                </a:lnTo>
                <a:lnTo>
                  <a:pt x="53578" y="464344"/>
                </a:lnTo>
                <a:lnTo>
                  <a:pt x="62508" y="428626"/>
                </a:lnTo>
                <a:lnTo>
                  <a:pt x="80367" y="401836"/>
                </a:lnTo>
                <a:lnTo>
                  <a:pt x="89297" y="375047"/>
                </a:lnTo>
                <a:lnTo>
                  <a:pt x="107156" y="348258"/>
                </a:lnTo>
                <a:lnTo>
                  <a:pt x="125016" y="330399"/>
                </a:lnTo>
                <a:lnTo>
                  <a:pt x="151805" y="321469"/>
                </a:lnTo>
                <a:lnTo>
                  <a:pt x="169664" y="312540"/>
                </a:lnTo>
                <a:lnTo>
                  <a:pt x="187523" y="312540"/>
                </a:lnTo>
                <a:lnTo>
                  <a:pt x="196453" y="321469"/>
                </a:lnTo>
                <a:lnTo>
                  <a:pt x="205383" y="330399"/>
                </a:lnTo>
                <a:lnTo>
                  <a:pt x="214312" y="348258"/>
                </a:lnTo>
                <a:lnTo>
                  <a:pt x="223242" y="375047"/>
                </a:lnTo>
                <a:lnTo>
                  <a:pt x="223242" y="401836"/>
                </a:lnTo>
                <a:lnTo>
                  <a:pt x="223242" y="437555"/>
                </a:lnTo>
                <a:lnTo>
                  <a:pt x="223242" y="464344"/>
                </a:lnTo>
                <a:lnTo>
                  <a:pt x="223242" y="491133"/>
                </a:lnTo>
                <a:lnTo>
                  <a:pt x="223242" y="508992"/>
                </a:lnTo>
                <a:lnTo>
                  <a:pt x="232172" y="517922"/>
                </a:lnTo>
                <a:lnTo>
                  <a:pt x="250031" y="517922"/>
                </a:lnTo>
                <a:lnTo>
                  <a:pt x="258961" y="517922"/>
                </a:lnTo>
                <a:lnTo>
                  <a:pt x="276820" y="508992"/>
                </a:lnTo>
                <a:lnTo>
                  <a:pt x="294680" y="491133"/>
                </a:lnTo>
                <a:lnTo>
                  <a:pt x="312539" y="473274"/>
                </a:lnTo>
                <a:lnTo>
                  <a:pt x="330398" y="446484"/>
                </a:lnTo>
                <a:lnTo>
                  <a:pt x="348258" y="419696"/>
                </a:lnTo>
                <a:lnTo>
                  <a:pt x="357187" y="392907"/>
                </a:lnTo>
                <a:lnTo>
                  <a:pt x="366117" y="366118"/>
                </a:lnTo>
                <a:lnTo>
                  <a:pt x="383976" y="348258"/>
                </a:lnTo>
                <a:lnTo>
                  <a:pt x="392906" y="330399"/>
                </a:lnTo>
                <a:lnTo>
                  <a:pt x="401836" y="321469"/>
                </a:lnTo>
                <a:lnTo>
                  <a:pt x="410766" y="312540"/>
                </a:lnTo>
                <a:lnTo>
                  <a:pt x="410766" y="303610"/>
                </a:lnTo>
                <a:lnTo>
                  <a:pt x="410766" y="312540"/>
                </a:lnTo>
                <a:lnTo>
                  <a:pt x="410766" y="321469"/>
                </a:lnTo>
                <a:lnTo>
                  <a:pt x="401836" y="330399"/>
                </a:lnTo>
                <a:lnTo>
                  <a:pt x="401836" y="348258"/>
                </a:lnTo>
                <a:lnTo>
                  <a:pt x="392906" y="375047"/>
                </a:lnTo>
                <a:lnTo>
                  <a:pt x="383976" y="410766"/>
                </a:lnTo>
                <a:lnTo>
                  <a:pt x="375047" y="437555"/>
                </a:lnTo>
                <a:lnTo>
                  <a:pt x="366117" y="464344"/>
                </a:lnTo>
                <a:lnTo>
                  <a:pt x="366117" y="491133"/>
                </a:lnTo>
                <a:lnTo>
                  <a:pt x="366117" y="517922"/>
                </a:lnTo>
                <a:lnTo>
                  <a:pt x="366117" y="526852"/>
                </a:lnTo>
                <a:lnTo>
                  <a:pt x="375047" y="544711"/>
                </a:lnTo>
                <a:lnTo>
                  <a:pt x="383976" y="544711"/>
                </a:lnTo>
                <a:lnTo>
                  <a:pt x="392906" y="553641"/>
                </a:lnTo>
                <a:lnTo>
                  <a:pt x="410766" y="544711"/>
                </a:lnTo>
                <a:lnTo>
                  <a:pt x="419695" y="544711"/>
                </a:lnTo>
                <a:lnTo>
                  <a:pt x="437555" y="526852"/>
                </a:lnTo>
                <a:lnTo>
                  <a:pt x="455414" y="517922"/>
                </a:lnTo>
                <a:lnTo>
                  <a:pt x="473273" y="491133"/>
                </a:lnTo>
                <a:lnTo>
                  <a:pt x="500062" y="473274"/>
                </a:lnTo>
                <a:lnTo>
                  <a:pt x="517922" y="455414"/>
                </a:lnTo>
                <a:lnTo>
                  <a:pt x="535781" y="428626"/>
                </a:lnTo>
                <a:lnTo>
                  <a:pt x="553641" y="401836"/>
                </a:lnTo>
                <a:lnTo>
                  <a:pt x="571500" y="383977"/>
                </a:lnTo>
                <a:lnTo>
                  <a:pt x="580430" y="357188"/>
                </a:lnTo>
                <a:lnTo>
                  <a:pt x="598289" y="339329"/>
                </a:lnTo>
                <a:lnTo>
                  <a:pt x="607219" y="321469"/>
                </a:lnTo>
                <a:lnTo>
                  <a:pt x="616148" y="312540"/>
                </a:lnTo>
                <a:lnTo>
                  <a:pt x="616148" y="303610"/>
                </a:lnTo>
                <a:lnTo>
                  <a:pt x="616148" y="303610"/>
                </a:lnTo>
                <a:lnTo>
                  <a:pt x="625078" y="303610"/>
                </a:lnTo>
                <a:lnTo>
                  <a:pt x="625078" y="312540"/>
                </a:lnTo>
                <a:lnTo>
                  <a:pt x="616148" y="330399"/>
                </a:lnTo>
                <a:lnTo>
                  <a:pt x="616148" y="357188"/>
                </a:lnTo>
                <a:lnTo>
                  <a:pt x="607219" y="392907"/>
                </a:lnTo>
                <a:lnTo>
                  <a:pt x="607219" y="437555"/>
                </a:lnTo>
                <a:lnTo>
                  <a:pt x="598289" y="482203"/>
                </a:lnTo>
                <a:lnTo>
                  <a:pt x="580430" y="544711"/>
                </a:lnTo>
                <a:lnTo>
                  <a:pt x="571500" y="607219"/>
                </a:lnTo>
                <a:lnTo>
                  <a:pt x="562570" y="669727"/>
                </a:lnTo>
                <a:lnTo>
                  <a:pt x="544711" y="732234"/>
                </a:lnTo>
                <a:lnTo>
                  <a:pt x="535781" y="785813"/>
                </a:lnTo>
                <a:lnTo>
                  <a:pt x="517922" y="848320"/>
                </a:lnTo>
                <a:lnTo>
                  <a:pt x="508992" y="892969"/>
                </a:lnTo>
                <a:lnTo>
                  <a:pt x="482203" y="937617"/>
                </a:lnTo>
                <a:lnTo>
                  <a:pt x="464344" y="964406"/>
                </a:lnTo>
                <a:lnTo>
                  <a:pt x="446484" y="991195"/>
                </a:lnTo>
                <a:lnTo>
                  <a:pt x="428625" y="1000125"/>
                </a:lnTo>
                <a:lnTo>
                  <a:pt x="410766" y="1009055"/>
                </a:lnTo>
                <a:lnTo>
                  <a:pt x="392906" y="1009055"/>
                </a:lnTo>
                <a:lnTo>
                  <a:pt x="375047" y="1000125"/>
                </a:lnTo>
                <a:lnTo>
                  <a:pt x="366117" y="982266"/>
                </a:lnTo>
                <a:lnTo>
                  <a:pt x="357187" y="955477"/>
                </a:lnTo>
                <a:lnTo>
                  <a:pt x="357187" y="928688"/>
                </a:lnTo>
                <a:lnTo>
                  <a:pt x="348258" y="892969"/>
                </a:lnTo>
                <a:lnTo>
                  <a:pt x="348258" y="848320"/>
                </a:lnTo>
                <a:lnTo>
                  <a:pt x="357187" y="803672"/>
                </a:lnTo>
                <a:lnTo>
                  <a:pt x="366117" y="750094"/>
                </a:lnTo>
                <a:lnTo>
                  <a:pt x="383976" y="696516"/>
                </a:lnTo>
                <a:lnTo>
                  <a:pt x="401836" y="642938"/>
                </a:lnTo>
                <a:lnTo>
                  <a:pt x="437555" y="598289"/>
                </a:lnTo>
                <a:lnTo>
                  <a:pt x="473273" y="562570"/>
                </a:lnTo>
                <a:lnTo>
                  <a:pt x="508992" y="526852"/>
                </a:lnTo>
                <a:lnTo>
                  <a:pt x="553641" y="500063"/>
                </a:lnTo>
                <a:lnTo>
                  <a:pt x="598289" y="482203"/>
                </a:lnTo>
                <a:lnTo>
                  <a:pt x="642937" y="464344"/>
                </a:lnTo>
                <a:lnTo>
                  <a:pt x="687586" y="455414"/>
                </a:lnTo>
                <a:lnTo>
                  <a:pt x="723305" y="464344"/>
                </a:lnTo>
                <a:lnTo>
                  <a:pt x="759023" y="473274"/>
                </a:lnTo>
                <a:lnTo>
                  <a:pt x="785812" y="482203"/>
                </a:lnTo>
                <a:lnTo>
                  <a:pt x="803672" y="500063"/>
                </a:lnTo>
                <a:lnTo>
                  <a:pt x="812601" y="517922"/>
                </a:lnTo>
                <a:lnTo>
                  <a:pt x="821531" y="535781"/>
                </a:lnTo>
                <a:lnTo>
                  <a:pt x="830461" y="553641"/>
                </a:lnTo>
                <a:lnTo>
                  <a:pt x="830461" y="562570"/>
                </a:lnTo>
                <a:lnTo>
                  <a:pt x="830461" y="580430"/>
                </a:lnTo>
                <a:lnTo>
                  <a:pt x="830461" y="589359"/>
                </a:lnTo>
                <a:lnTo>
                  <a:pt x="830461" y="598289"/>
                </a:lnTo>
                <a:lnTo>
                  <a:pt x="830461" y="598289"/>
                </a:lnTo>
                <a:lnTo>
                  <a:pt x="830461" y="598289"/>
                </a:lnTo>
                <a:lnTo>
                  <a:pt x="830461" y="598289"/>
                </a:lnTo>
                <a:lnTo>
                  <a:pt x="830461" y="5982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3893344" y="2419945"/>
            <a:ext cx="991196" cy="553642"/>
          </a:xfrm>
          <a:custGeom>
            <a:avLst/>
            <a:gdLst/>
            <a:ahLst/>
            <a:cxnLst/>
            <a:rect l="0" t="0" r="0" b="0"/>
            <a:pathLst>
              <a:path w="991196" h="553642">
                <a:moveTo>
                  <a:pt x="276820" y="232172"/>
                </a:moveTo>
                <a:lnTo>
                  <a:pt x="276820" y="223243"/>
                </a:lnTo>
                <a:lnTo>
                  <a:pt x="267890" y="223243"/>
                </a:lnTo>
                <a:lnTo>
                  <a:pt x="267890" y="223243"/>
                </a:lnTo>
                <a:lnTo>
                  <a:pt x="258961" y="214313"/>
                </a:lnTo>
                <a:lnTo>
                  <a:pt x="241101" y="205383"/>
                </a:lnTo>
                <a:lnTo>
                  <a:pt x="232172" y="205383"/>
                </a:lnTo>
                <a:lnTo>
                  <a:pt x="223242" y="205383"/>
                </a:lnTo>
                <a:lnTo>
                  <a:pt x="205383" y="214313"/>
                </a:lnTo>
                <a:lnTo>
                  <a:pt x="187523" y="223243"/>
                </a:lnTo>
                <a:lnTo>
                  <a:pt x="160734" y="241102"/>
                </a:lnTo>
                <a:lnTo>
                  <a:pt x="133945" y="267891"/>
                </a:lnTo>
                <a:lnTo>
                  <a:pt x="107156" y="294680"/>
                </a:lnTo>
                <a:lnTo>
                  <a:pt x="80367" y="330399"/>
                </a:lnTo>
                <a:lnTo>
                  <a:pt x="53578" y="366118"/>
                </a:lnTo>
                <a:lnTo>
                  <a:pt x="26789" y="410766"/>
                </a:lnTo>
                <a:lnTo>
                  <a:pt x="8929" y="446484"/>
                </a:lnTo>
                <a:lnTo>
                  <a:pt x="0" y="473273"/>
                </a:lnTo>
                <a:lnTo>
                  <a:pt x="0" y="491133"/>
                </a:lnTo>
                <a:lnTo>
                  <a:pt x="0" y="508992"/>
                </a:lnTo>
                <a:lnTo>
                  <a:pt x="8929" y="517922"/>
                </a:lnTo>
                <a:lnTo>
                  <a:pt x="17859" y="517922"/>
                </a:lnTo>
                <a:lnTo>
                  <a:pt x="35719" y="517922"/>
                </a:lnTo>
                <a:lnTo>
                  <a:pt x="62508" y="508992"/>
                </a:lnTo>
                <a:lnTo>
                  <a:pt x="80367" y="491133"/>
                </a:lnTo>
                <a:lnTo>
                  <a:pt x="107156" y="473273"/>
                </a:lnTo>
                <a:lnTo>
                  <a:pt x="133945" y="446484"/>
                </a:lnTo>
                <a:lnTo>
                  <a:pt x="169664" y="419695"/>
                </a:lnTo>
                <a:lnTo>
                  <a:pt x="187523" y="383976"/>
                </a:lnTo>
                <a:lnTo>
                  <a:pt x="214312" y="348258"/>
                </a:lnTo>
                <a:lnTo>
                  <a:pt x="241101" y="312539"/>
                </a:lnTo>
                <a:lnTo>
                  <a:pt x="258961" y="276821"/>
                </a:lnTo>
                <a:lnTo>
                  <a:pt x="276820" y="241102"/>
                </a:lnTo>
                <a:lnTo>
                  <a:pt x="294679" y="205383"/>
                </a:lnTo>
                <a:lnTo>
                  <a:pt x="303609" y="169664"/>
                </a:lnTo>
                <a:lnTo>
                  <a:pt x="312539" y="133946"/>
                </a:lnTo>
                <a:lnTo>
                  <a:pt x="321469" y="98227"/>
                </a:lnTo>
                <a:lnTo>
                  <a:pt x="321469" y="71438"/>
                </a:lnTo>
                <a:lnTo>
                  <a:pt x="330398" y="44649"/>
                </a:lnTo>
                <a:lnTo>
                  <a:pt x="339328" y="26789"/>
                </a:lnTo>
                <a:lnTo>
                  <a:pt x="339328" y="8930"/>
                </a:lnTo>
                <a:lnTo>
                  <a:pt x="348258" y="0"/>
                </a:lnTo>
                <a:lnTo>
                  <a:pt x="348258" y="0"/>
                </a:lnTo>
                <a:lnTo>
                  <a:pt x="348258" y="0"/>
                </a:lnTo>
                <a:lnTo>
                  <a:pt x="348258" y="8930"/>
                </a:lnTo>
                <a:lnTo>
                  <a:pt x="348258" y="17859"/>
                </a:lnTo>
                <a:lnTo>
                  <a:pt x="348258" y="35719"/>
                </a:lnTo>
                <a:lnTo>
                  <a:pt x="339328" y="71438"/>
                </a:lnTo>
                <a:lnTo>
                  <a:pt x="321469" y="107157"/>
                </a:lnTo>
                <a:lnTo>
                  <a:pt x="303609" y="151805"/>
                </a:lnTo>
                <a:lnTo>
                  <a:pt x="285750" y="205383"/>
                </a:lnTo>
                <a:lnTo>
                  <a:pt x="258961" y="258961"/>
                </a:lnTo>
                <a:lnTo>
                  <a:pt x="241101" y="312539"/>
                </a:lnTo>
                <a:lnTo>
                  <a:pt x="223242" y="366118"/>
                </a:lnTo>
                <a:lnTo>
                  <a:pt x="205383" y="401836"/>
                </a:lnTo>
                <a:lnTo>
                  <a:pt x="196453" y="437555"/>
                </a:lnTo>
                <a:lnTo>
                  <a:pt x="196453" y="455414"/>
                </a:lnTo>
                <a:lnTo>
                  <a:pt x="196453" y="473273"/>
                </a:lnTo>
                <a:lnTo>
                  <a:pt x="205383" y="473273"/>
                </a:lnTo>
                <a:lnTo>
                  <a:pt x="223242" y="473273"/>
                </a:lnTo>
                <a:lnTo>
                  <a:pt x="250031" y="464344"/>
                </a:lnTo>
                <a:lnTo>
                  <a:pt x="267890" y="446484"/>
                </a:lnTo>
                <a:lnTo>
                  <a:pt x="294679" y="428625"/>
                </a:lnTo>
                <a:lnTo>
                  <a:pt x="321469" y="401836"/>
                </a:lnTo>
                <a:lnTo>
                  <a:pt x="339328" y="383976"/>
                </a:lnTo>
                <a:lnTo>
                  <a:pt x="366117" y="357188"/>
                </a:lnTo>
                <a:lnTo>
                  <a:pt x="383976" y="330399"/>
                </a:lnTo>
                <a:lnTo>
                  <a:pt x="392906" y="303610"/>
                </a:lnTo>
                <a:lnTo>
                  <a:pt x="410765" y="285750"/>
                </a:lnTo>
                <a:lnTo>
                  <a:pt x="419695" y="267891"/>
                </a:lnTo>
                <a:lnTo>
                  <a:pt x="428625" y="258961"/>
                </a:lnTo>
                <a:lnTo>
                  <a:pt x="428625" y="250032"/>
                </a:lnTo>
                <a:lnTo>
                  <a:pt x="428625" y="250032"/>
                </a:lnTo>
                <a:lnTo>
                  <a:pt x="428625" y="250032"/>
                </a:lnTo>
                <a:lnTo>
                  <a:pt x="428625" y="267891"/>
                </a:lnTo>
                <a:lnTo>
                  <a:pt x="419695" y="285750"/>
                </a:lnTo>
                <a:lnTo>
                  <a:pt x="410765" y="312539"/>
                </a:lnTo>
                <a:lnTo>
                  <a:pt x="410765" y="339328"/>
                </a:lnTo>
                <a:lnTo>
                  <a:pt x="401836" y="375047"/>
                </a:lnTo>
                <a:lnTo>
                  <a:pt x="392906" y="410766"/>
                </a:lnTo>
                <a:lnTo>
                  <a:pt x="392906" y="446484"/>
                </a:lnTo>
                <a:lnTo>
                  <a:pt x="383976" y="473273"/>
                </a:lnTo>
                <a:lnTo>
                  <a:pt x="392906" y="500062"/>
                </a:lnTo>
                <a:lnTo>
                  <a:pt x="392906" y="508992"/>
                </a:lnTo>
                <a:lnTo>
                  <a:pt x="410765" y="526851"/>
                </a:lnTo>
                <a:lnTo>
                  <a:pt x="428625" y="526851"/>
                </a:lnTo>
                <a:lnTo>
                  <a:pt x="437554" y="526851"/>
                </a:lnTo>
                <a:lnTo>
                  <a:pt x="455414" y="517922"/>
                </a:lnTo>
                <a:lnTo>
                  <a:pt x="473273" y="508992"/>
                </a:lnTo>
                <a:lnTo>
                  <a:pt x="491133" y="491133"/>
                </a:lnTo>
                <a:lnTo>
                  <a:pt x="500062" y="473273"/>
                </a:lnTo>
                <a:lnTo>
                  <a:pt x="508992" y="446484"/>
                </a:lnTo>
                <a:lnTo>
                  <a:pt x="508992" y="419695"/>
                </a:lnTo>
                <a:lnTo>
                  <a:pt x="508992" y="392906"/>
                </a:lnTo>
                <a:lnTo>
                  <a:pt x="508992" y="366118"/>
                </a:lnTo>
                <a:lnTo>
                  <a:pt x="500062" y="339328"/>
                </a:lnTo>
                <a:lnTo>
                  <a:pt x="500062" y="321469"/>
                </a:lnTo>
                <a:lnTo>
                  <a:pt x="491133" y="294680"/>
                </a:lnTo>
                <a:lnTo>
                  <a:pt x="473273" y="276821"/>
                </a:lnTo>
                <a:lnTo>
                  <a:pt x="464344" y="258961"/>
                </a:lnTo>
                <a:lnTo>
                  <a:pt x="455414" y="241102"/>
                </a:lnTo>
                <a:lnTo>
                  <a:pt x="446484" y="232172"/>
                </a:lnTo>
                <a:lnTo>
                  <a:pt x="437554" y="232172"/>
                </a:lnTo>
                <a:lnTo>
                  <a:pt x="428625" y="223243"/>
                </a:lnTo>
                <a:lnTo>
                  <a:pt x="419695" y="232172"/>
                </a:lnTo>
                <a:lnTo>
                  <a:pt x="410765" y="241102"/>
                </a:lnTo>
                <a:lnTo>
                  <a:pt x="410765" y="258961"/>
                </a:lnTo>
                <a:lnTo>
                  <a:pt x="410765" y="276821"/>
                </a:lnTo>
                <a:lnTo>
                  <a:pt x="419695" y="294680"/>
                </a:lnTo>
                <a:lnTo>
                  <a:pt x="428625" y="303610"/>
                </a:lnTo>
                <a:lnTo>
                  <a:pt x="446484" y="321469"/>
                </a:lnTo>
                <a:lnTo>
                  <a:pt x="464344" y="330399"/>
                </a:lnTo>
                <a:lnTo>
                  <a:pt x="482203" y="339328"/>
                </a:lnTo>
                <a:lnTo>
                  <a:pt x="508992" y="339328"/>
                </a:lnTo>
                <a:lnTo>
                  <a:pt x="535781" y="339328"/>
                </a:lnTo>
                <a:lnTo>
                  <a:pt x="562570" y="339328"/>
                </a:lnTo>
                <a:lnTo>
                  <a:pt x="598289" y="321469"/>
                </a:lnTo>
                <a:lnTo>
                  <a:pt x="634008" y="312539"/>
                </a:lnTo>
                <a:lnTo>
                  <a:pt x="669726" y="294680"/>
                </a:lnTo>
                <a:lnTo>
                  <a:pt x="696515" y="276821"/>
                </a:lnTo>
                <a:lnTo>
                  <a:pt x="723304" y="250032"/>
                </a:lnTo>
                <a:lnTo>
                  <a:pt x="750094" y="232172"/>
                </a:lnTo>
                <a:lnTo>
                  <a:pt x="767953" y="214313"/>
                </a:lnTo>
                <a:lnTo>
                  <a:pt x="776883" y="196453"/>
                </a:lnTo>
                <a:lnTo>
                  <a:pt x="785812" y="178594"/>
                </a:lnTo>
                <a:lnTo>
                  <a:pt x="785812" y="160735"/>
                </a:lnTo>
                <a:lnTo>
                  <a:pt x="785812" y="151805"/>
                </a:lnTo>
                <a:lnTo>
                  <a:pt x="785812" y="142875"/>
                </a:lnTo>
                <a:lnTo>
                  <a:pt x="776883" y="142875"/>
                </a:lnTo>
                <a:lnTo>
                  <a:pt x="767953" y="142875"/>
                </a:lnTo>
                <a:lnTo>
                  <a:pt x="750094" y="151805"/>
                </a:lnTo>
                <a:lnTo>
                  <a:pt x="732234" y="178594"/>
                </a:lnTo>
                <a:lnTo>
                  <a:pt x="714375" y="196453"/>
                </a:lnTo>
                <a:lnTo>
                  <a:pt x="696515" y="232172"/>
                </a:lnTo>
                <a:lnTo>
                  <a:pt x="678656" y="258961"/>
                </a:lnTo>
                <a:lnTo>
                  <a:pt x="669726" y="303610"/>
                </a:lnTo>
                <a:lnTo>
                  <a:pt x="651867" y="339328"/>
                </a:lnTo>
                <a:lnTo>
                  <a:pt x="651867" y="375047"/>
                </a:lnTo>
                <a:lnTo>
                  <a:pt x="651867" y="401836"/>
                </a:lnTo>
                <a:lnTo>
                  <a:pt x="651867" y="437555"/>
                </a:lnTo>
                <a:lnTo>
                  <a:pt x="660797" y="455414"/>
                </a:lnTo>
                <a:lnTo>
                  <a:pt x="678656" y="473273"/>
                </a:lnTo>
                <a:lnTo>
                  <a:pt x="696515" y="491133"/>
                </a:lnTo>
                <a:lnTo>
                  <a:pt x="714375" y="491133"/>
                </a:lnTo>
                <a:lnTo>
                  <a:pt x="741164" y="491133"/>
                </a:lnTo>
                <a:lnTo>
                  <a:pt x="767953" y="482203"/>
                </a:lnTo>
                <a:lnTo>
                  <a:pt x="785812" y="473273"/>
                </a:lnTo>
                <a:lnTo>
                  <a:pt x="812601" y="455414"/>
                </a:lnTo>
                <a:lnTo>
                  <a:pt x="839390" y="428625"/>
                </a:lnTo>
                <a:lnTo>
                  <a:pt x="857250" y="401836"/>
                </a:lnTo>
                <a:lnTo>
                  <a:pt x="875109" y="366118"/>
                </a:lnTo>
                <a:lnTo>
                  <a:pt x="892969" y="339328"/>
                </a:lnTo>
                <a:lnTo>
                  <a:pt x="901898" y="312539"/>
                </a:lnTo>
                <a:lnTo>
                  <a:pt x="910828" y="285750"/>
                </a:lnTo>
                <a:lnTo>
                  <a:pt x="910828" y="267891"/>
                </a:lnTo>
                <a:lnTo>
                  <a:pt x="919758" y="250032"/>
                </a:lnTo>
                <a:lnTo>
                  <a:pt x="919758" y="232172"/>
                </a:lnTo>
                <a:lnTo>
                  <a:pt x="910828" y="223243"/>
                </a:lnTo>
                <a:lnTo>
                  <a:pt x="910828" y="223243"/>
                </a:lnTo>
                <a:lnTo>
                  <a:pt x="910828" y="214313"/>
                </a:lnTo>
                <a:lnTo>
                  <a:pt x="910828" y="214313"/>
                </a:lnTo>
                <a:lnTo>
                  <a:pt x="910828" y="223243"/>
                </a:lnTo>
                <a:lnTo>
                  <a:pt x="910828" y="223243"/>
                </a:lnTo>
                <a:lnTo>
                  <a:pt x="919758" y="232172"/>
                </a:lnTo>
                <a:lnTo>
                  <a:pt x="928687" y="250032"/>
                </a:lnTo>
                <a:lnTo>
                  <a:pt x="937617" y="267891"/>
                </a:lnTo>
                <a:lnTo>
                  <a:pt x="955476" y="285750"/>
                </a:lnTo>
                <a:lnTo>
                  <a:pt x="964406" y="303610"/>
                </a:lnTo>
                <a:lnTo>
                  <a:pt x="973336" y="330399"/>
                </a:lnTo>
                <a:lnTo>
                  <a:pt x="982265" y="366118"/>
                </a:lnTo>
                <a:lnTo>
                  <a:pt x="991195" y="392906"/>
                </a:lnTo>
                <a:lnTo>
                  <a:pt x="991195" y="428625"/>
                </a:lnTo>
                <a:lnTo>
                  <a:pt x="982265" y="455414"/>
                </a:lnTo>
                <a:lnTo>
                  <a:pt x="982265" y="482203"/>
                </a:lnTo>
                <a:lnTo>
                  <a:pt x="964406" y="508992"/>
                </a:lnTo>
                <a:lnTo>
                  <a:pt x="946547" y="526851"/>
                </a:lnTo>
                <a:lnTo>
                  <a:pt x="937617" y="544711"/>
                </a:lnTo>
                <a:lnTo>
                  <a:pt x="910828" y="553641"/>
                </a:lnTo>
                <a:lnTo>
                  <a:pt x="892969" y="553641"/>
                </a:lnTo>
                <a:lnTo>
                  <a:pt x="875109" y="553641"/>
                </a:lnTo>
                <a:lnTo>
                  <a:pt x="848320" y="544711"/>
                </a:lnTo>
                <a:lnTo>
                  <a:pt x="830461" y="535781"/>
                </a:lnTo>
                <a:lnTo>
                  <a:pt x="812601" y="517922"/>
                </a:lnTo>
                <a:lnTo>
                  <a:pt x="794742" y="508992"/>
                </a:lnTo>
                <a:lnTo>
                  <a:pt x="785812" y="491133"/>
                </a:lnTo>
                <a:lnTo>
                  <a:pt x="776883" y="473273"/>
                </a:lnTo>
                <a:lnTo>
                  <a:pt x="767953" y="455414"/>
                </a:lnTo>
                <a:lnTo>
                  <a:pt x="767953" y="437555"/>
                </a:lnTo>
                <a:lnTo>
                  <a:pt x="767953" y="428625"/>
                </a:lnTo>
                <a:lnTo>
                  <a:pt x="767953" y="4286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5268516" y="2321719"/>
            <a:ext cx="616149" cy="678657"/>
          </a:xfrm>
          <a:custGeom>
            <a:avLst/>
            <a:gdLst/>
            <a:ahLst/>
            <a:cxnLst/>
            <a:rect l="0" t="0" r="0" b="0"/>
            <a:pathLst>
              <a:path w="616149" h="678657">
                <a:moveTo>
                  <a:pt x="71437" y="276820"/>
                </a:moveTo>
                <a:lnTo>
                  <a:pt x="71437" y="276820"/>
                </a:lnTo>
                <a:lnTo>
                  <a:pt x="71437" y="276820"/>
                </a:lnTo>
                <a:lnTo>
                  <a:pt x="62507" y="285750"/>
                </a:lnTo>
                <a:lnTo>
                  <a:pt x="62507" y="303609"/>
                </a:lnTo>
                <a:lnTo>
                  <a:pt x="53578" y="330398"/>
                </a:lnTo>
                <a:lnTo>
                  <a:pt x="44648" y="357187"/>
                </a:lnTo>
                <a:lnTo>
                  <a:pt x="35718" y="392906"/>
                </a:lnTo>
                <a:lnTo>
                  <a:pt x="26789" y="437554"/>
                </a:lnTo>
                <a:lnTo>
                  <a:pt x="8929" y="473273"/>
                </a:lnTo>
                <a:lnTo>
                  <a:pt x="0" y="517921"/>
                </a:lnTo>
                <a:lnTo>
                  <a:pt x="0" y="553640"/>
                </a:lnTo>
                <a:lnTo>
                  <a:pt x="0" y="580429"/>
                </a:lnTo>
                <a:lnTo>
                  <a:pt x="8929" y="607218"/>
                </a:lnTo>
                <a:lnTo>
                  <a:pt x="17859" y="616148"/>
                </a:lnTo>
                <a:lnTo>
                  <a:pt x="44648" y="625077"/>
                </a:lnTo>
                <a:lnTo>
                  <a:pt x="71437" y="616148"/>
                </a:lnTo>
                <a:lnTo>
                  <a:pt x="107156" y="598288"/>
                </a:lnTo>
                <a:lnTo>
                  <a:pt x="142875" y="580429"/>
                </a:lnTo>
                <a:lnTo>
                  <a:pt x="178593" y="544710"/>
                </a:lnTo>
                <a:lnTo>
                  <a:pt x="223242" y="508992"/>
                </a:lnTo>
                <a:lnTo>
                  <a:pt x="258961" y="473273"/>
                </a:lnTo>
                <a:lnTo>
                  <a:pt x="303609" y="419695"/>
                </a:lnTo>
                <a:lnTo>
                  <a:pt x="348257" y="366117"/>
                </a:lnTo>
                <a:lnTo>
                  <a:pt x="383976" y="312539"/>
                </a:lnTo>
                <a:lnTo>
                  <a:pt x="428625" y="258961"/>
                </a:lnTo>
                <a:lnTo>
                  <a:pt x="464343" y="205383"/>
                </a:lnTo>
                <a:lnTo>
                  <a:pt x="491132" y="160734"/>
                </a:lnTo>
                <a:lnTo>
                  <a:pt x="508992" y="125015"/>
                </a:lnTo>
                <a:lnTo>
                  <a:pt x="535781" y="89296"/>
                </a:lnTo>
                <a:lnTo>
                  <a:pt x="544711" y="53578"/>
                </a:lnTo>
                <a:lnTo>
                  <a:pt x="562570" y="26789"/>
                </a:lnTo>
                <a:lnTo>
                  <a:pt x="571500" y="8929"/>
                </a:lnTo>
                <a:lnTo>
                  <a:pt x="571500" y="0"/>
                </a:lnTo>
                <a:lnTo>
                  <a:pt x="571500" y="0"/>
                </a:lnTo>
                <a:lnTo>
                  <a:pt x="562570" y="8929"/>
                </a:lnTo>
                <a:lnTo>
                  <a:pt x="553640" y="35718"/>
                </a:lnTo>
                <a:lnTo>
                  <a:pt x="526851" y="62507"/>
                </a:lnTo>
                <a:lnTo>
                  <a:pt x="508992" y="98226"/>
                </a:lnTo>
                <a:lnTo>
                  <a:pt x="482203" y="142875"/>
                </a:lnTo>
                <a:lnTo>
                  <a:pt x="455414" y="187523"/>
                </a:lnTo>
                <a:lnTo>
                  <a:pt x="428625" y="241101"/>
                </a:lnTo>
                <a:lnTo>
                  <a:pt x="401836" y="303609"/>
                </a:lnTo>
                <a:lnTo>
                  <a:pt x="375047" y="357187"/>
                </a:lnTo>
                <a:lnTo>
                  <a:pt x="348257" y="419695"/>
                </a:lnTo>
                <a:lnTo>
                  <a:pt x="330398" y="482202"/>
                </a:lnTo>
                <a:lnTo>
                  <a:pt x="312539" y="535781"/>
                </a:lnTo>
                <a:lnTo>
                  <a:pt x="312539" y="580429"/>
                </a:lnTo>
                <a:lnTo>
                  <a:pt x="312539" y="616148"/>
                </a:lnTo>
                <a:lnTo>
                  <a:pt x="321468" y="642937"/>
                </a:lnTo>
                <a:lnTo>
                  <a:pt x="339328" y="660796"/>
                </a:lnTo>
                <a:lnTo>
                  <a:pt x="357187" y="678656"/>
                </a:lnTo>
                <a:lnTo>
                  <a:pt x="383976" y="678656"/>
                </a:lnTo>
                <a:lnTo>
                  <a:pt x="419695" y="669726"/>
                </a:lnTo>
                <a:lnTo>
                  <a:pt x="455414" y="660796"/>
                </a:lnTo>
                <a:lnTo>
                  <a:pt x="491132" y="634007"/>
                </a:lnTo>
                <a:lnTo>
                  <a:pt x="526851" y="607218"/>
                </a:lnTo>
                <a:lnTo>
                  <a:pt x="562570" y="571499"/>
                </a:lnTo>
                <a:lnTo>
                  <a:pt x="589359" y="535781"/>
                </a:lnTo>
                <a:lnTo>
                  <a:pt x="607218" y="508992"/>
                </a:lnTo>
                <a:lnTo>
                  <a:pt x="616148" y="491132"/>
                </a:lnTo>
                <a:lnTo>
                  <a:pt x="616148" y="49113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589984" y="2527102"/>
            <a:ext cx="285751" cy="89297"/>
          </a:xfrm>
          <a:custGeom>
            <a:avLst/>
            <a:gdLst/>
            <a:ahLst/>
            <a:cxnLst/>
            <a:rect l="0" t="0" r="0" b="0"/>
            <a:pathLst>
              <a:path w="285751" h="89297">
                <a:moveTo>
                  <a:pt x="0" y="89296"/>
                </a:moveTo>
                <a:lnTo>
                  <a:pt x="8930" y="89296"/>
                </a:lnTo>
                <a:lnTo>
                  <a:pt x="26789" y="89296"/>
                </a:lnTo>
                <a:lnTo>
                  <a:pt x="26789" y="89296"/>
                </a:lnTo>
                <a:lnTo>
                  <a:pt x="53579" y="80367"/>
                </a:lnTo>
                <a:lnTo>
                  <a:pt x="89297" y="80367"/>
                </a:lnTo>
                <a:lnTo>
                  <a:pt x="116086" y="71437"/>
                </a:lnTo>
                <a:lnTo>
                  <a:pt x="151805" y="62507"/>
                </a:lnTo>
                <a:lnTo>
                  <a:pt x="187524" y="53578"/>
                </a:lnTo>
                <a:lnTo>
                  <a:pt x="223243" y="44648"/>
                </a:lnTo>
                <a:lnTo>
                  <a:pt x="241102" y="35718"/>
                </a:lnTo>
                <a:lnTo>
                  <a:pt x="267891" y="17859"/>
                </a:lnTo>
                <a:lnTo>
                  <a:pt x="285750" y="0"/>
                </a:lnTo>
                <a:lnTo>
                  <a:pt x="285750" y="0"/>
                </a:lnTo>
                <a:lnTo>
                  <a:pt x="28575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357813" y="2268140"/>
            <a:ext cx="1" cy="1"/>
          </a:xfrm>
          <a:custGeom>
            <a:avLst/>
            <a:gdLst/>
            <a:ahLst/>
            <a:cxnLst/>
            <a:rect l="0" t="0" r="0" b="0"/>
            <a:pathLst>
              <a:path w="1" h="1">
                <a:moveTo>
                  <a:pt x="0" y="0"/>
                </a:move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348883" y="2330648"/>
            <a:ext cx="35720" cy="62509"/>
          </a:xfrm>
          <a:custGeom>
            <a:avLst/>
            <a:gdLst/>
            <a:ahLst/>
            <a:cxnLst/>
            <a:rect l="0" t="0" r="0" b="0"/>
            <a:pathLst>
              <a:path w="35720" h="62509">
                <a:moveTo>
                  <a:pt x="35719" y="0"/>
                </a:moveTo>
                <a:lnTo>
                  <a:pt x="26789" y="8930"/>
                </a:lnTo>
                <a:lnTo>
                  <a:pt x="17859" y="17860"/>
                </a:lnTo>
                <a:lnTo>
                  <a:pt x="17859" y="17860"/>
                </a:lnTo>
                <a:lnTo>
                  <a:pt x="8930" y="35719"/>
                </a:lnTo>
                <a:lnTo>
                  <a:pt x="0" y="53578"/>
                </a:lnTo>
                <a:lnTo>
                  <a:pt x="0" y="62508"/>
                </a:lnTo>
                <a:lnTo>
                  <a:pt x="0" y="6250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107781" y="2768203"/>
            <a:ext cx="178595" cy="178594"/>
          </a:xfrm>
          <a:custGeom>
            <a:avLst/>
            <a:gdLst/>
            <a:ahLst/>
            <a:cxnLst/>
            <a:rect l="0" t="0" r="0" b="0"/>
            <a:pathLst>
              <a:path w="178595" h="178594">
                <a:moveTo>
                  <a:pt x="0" y="178593"/>
                </a:moveTo>
                <a:lnTo>
                  <a:pt x="8930" y="178593"/>
                </a:lnTo>
                <a:lnTo>
                  <a:pt x="8930" y="178593"/>
                </a:lnTo>
                <a:lnTo>
                  <a:pt x="8930" y="178593"/>
                </a:lnTo>
                <a:lnTo>
                  <a:pt x="8930" y="178593"/>
                </a:lnTo>
                <a:lnTo>
                  <a:pt x="17860" y="178593"/>
                </a:lnTo>
                <a:lnTo>
                  <a:pt x="26789" y="169664"/>
                </a:lnTo>
                <a:lnTo>
                  <a:pt x="35719" y="160734"/>
                </a:lnTo>
                <a:lnTo>
                  <a:pt x="44649" y="142875"/>
                </a:lnTo>
                <a:lnTo>
                  <a:pt x="62508" y="133945"/>
                </a:lnTo>
                <a:lnTo>
                  <a:pt x="71438" y="116086"/>
                </a:lnTo>
                <a:lnTo>
                  <a:pt x="89297" y="98226"/>
                </a:lnTo>
                <a:lnTo>
                  <a:pt x="98227" y="80367"/>
                </a:lnTo>
                <a:lnTo>
                  <a:pt x="116086" y="62508"/>
                </a:lnTo>
                <a:lnTo>
                  <a:pt x="133946" y="44648"/>
                </a:lnTo>
                <a:lnTo>
                  <a:pt x="142875" y="35718"/>
                </a:lnTo>
                <a:lnTo>
                  <a:pt x="160735" y="17860"/>
                </a:lnTo>
                <a:lnTo>
                  <a:pt x="169664" y="8930"/>
                </a:lnTo>
                <a:lnTo>
                  <a:pt x="169664" y="8930"/>
                </a:lnTo>
                <a:lnTo>
                  <a:pt x="178594" y="0"/>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152555" y="2277070"/>
            <a:ext cx="1768079" cy="705446"/>
          </a:xfrm>
          <a:custGeom>
            <a:avLst/>
            <a:gdLst/>
            <a:ahLst/>
            <a:cxnLst/>
            <a:rect l="0" t="0" r="0" b="0"/>
            <a:pathLst>
              <a:path w="1768079" h="705446">
                <a:moveTo>
                  <a:pt x="8929" y="687586"/>
                </a:moveTo>
                <a:lnTo>
                  <a:pt x="8929" y="687586"/>
                </a:lnTo>
                <a:lnTo>
                  <a:pt x="8929" y="687586"/>
                </a:lnTo>
                <a:lnTo>
                  <a:pt x="8929" y="687586"/>
                </a:lnTo>
                <a:lnTo>
                  <a:pt x="0" y="687586"/>
                </a:lnTo>
                <a:lnTo>
                  <a:pt x="0" y="687586"/>
                </a:lnTo>
                <a:lnTo>
                  <a:pt x="0" y="687586"/>
                </a:lnTo>
                <a:lnTo>
                  <a:pt x="8929" y="678656"/>
                </a:lnTo>
                <a:lnTo>
                  <a:pt x="8929" y="660797"/>
                </a:lnTo>
                <a:lnTo>
                  <a:pt x="17859" y="642937"/>
                </a:lnTo>
                <a:lnTo>
                  <a:pt x="26789" y="607219"/>
                </a:lnTo>
                <a:lnTo>
                  <a:pt x="44648" y="580430"/>
                </a:lnTo>
                <a:lnTo>
                  <a:pt x="62508" y="544711"/>
                </a:lnTo>
                <a:lnTo>
                  <a:pt x="80367" y="508993"/>
                </a:lnTo>
                <a:lnTo>
                  <a:pt x="98226" y="473274"/>
                </a:lnTo>
                <a:lnTo>
                  <a:pt x="125015" y="437555"/>
                </a:lnTo>
                <a:lnTo>
                  <a:pt x="151804" y="401836"/>
                </a:lnTo>
                <a:lnTo>
                  <a:pt x="178593" y="375047"/>
                </a:lnTo>
                <a:lnTo>
                  <a:pt x="205383" y="348258"/>
                </a:lnTo>
                <a:lnTo>
                  <a:pt x="232172" y="330399"/>
                </a:lnTo>
                <a:lnTo>
                  <a:pt x="258961" y="321469"/>
                </a:lnTo>
                <a:lnTo>
                  <a:pt x="276820" y="321469"/>
                </a:lnTo>
                <a:lnTo>
                  <a:pt x="294679" y="321469"/>
                </a:lnTo>
                <a:lnTo>
                  <a:pt x="303609" y="339328"/>
                </a:lnTo>
                <a:lnTo>
                  <a:pt x="312539" y="348258"/>
                </a:lnTo>
                <a:lnTo>
                  <a:pt x="312539" y="375047"/>
                </a:lnTo>
                <a:lnTo>
                  <a:pt x="321468" y="401836"/>
                </a:lnTo>
                <a:lnTo>
                  <a:pt x="312539" y="437555"/>
                </a:lnTo>
                <a:lnTo>
                  <a:pt x="312539" y="473274"/>
                </a:lnTo>
                <a:lnTo>
                  <a:pt x="303609" y="500063"/>
                </a:lnTo>
                <a:lnTo>
                  <a:pt x="285750" y="535781"/>
                </a:lnTo>
                <a:lnTo>
                  <a:pt x="276820" y="553641"/>
                </a:lnTo>
                <a:lnTo>
                  <a:pt x="267890" y="571500"/>
                </a:lnTo>
                <a:lnTo>
                  <a:pt x="267890" y="580430"/>
                </a:lnTo>
                <a:lnTo>
                  <a:pt x="267890" y="589359"/>
                </a:lnTo>
                <a:lnTo>
                  <a:pt x="267890" y="589359"/>
                </a:lnTo>
                <a:lnTo>
                  <a:pt x="267890" y="580430"/>
                </a:lnTo>
                <a:lnTo>
                  <a:pt x="267890" y="562570"/>
                </a:lnTo>
                <a:lnTo>
                  <a:pt x="276820" y="535781"/>
                </a:lnTo>
                <a:lnTo>
                  <a:pt x="285750" y="508993"/>
                </a:lnTo>
                <a:lnTo>
                  <a:pt x="294679" y="473274"/>
                </a:lnTo>
                <a:lnTo>
                  <a:pt x="312539" y="437555"/>
                </a:lnTo>
                <a:lnTo>
                  <a:pt x="330398" y="410766"/>
                </a:lnTo>
                <a:lnTo>
                  <a:pt x="348258" y="375047"/>
                </a:lnTo>
                <a:lnTo>
                  <a:pt x="375047" y="348258"/>
                </a:lnTo>
                <a:lnTo>
                  <a:pt x="401836" y="330399"/>
                </a:lnTo>
                <a:lnTo>
                  <a:pt x="419695" y="312539"/>
                </a:lnTo>
                <a:lnTo>
                  <a:pt x="446484" y="312539"/>
                </a:lnTo>
                <a:lnTo>
                  <a:pt x="464343" y="312539"/>
                </a:lnTo>
                <a:lnTo>
                  <a:pt x="473273" y="330399"/>
                </a:lnTo>
                <a:lnTo>
                  <a:pt x="482203" y="348258"/>
                </a:lnTo>
                <a:lnTo>
                  <a:pt x="491133" y="375047"/>
                </a:lnTo>
                <a:lnTo>
                  <a:pt x="491133" y="410766"/>
                </a:lnTo>
                <a:lnTo>
                  <a:pt x="482203" y="446485"/>
                </a:lnTo>
                <a:lnTo>
                  <a:pt x="473273" y="482203"/>
                </a:lnTo>
                <a:lnTo>
                  <a:pt x="464343" y="517922"/>
                </a:lnTo>
                <a:lnTo>
                  <a:pt x="446484" y="544711"/>
                </a:lnTo>
                <a:lnTo>
                  <a:pt x="437554" y="562570"/>
                </a:lnTo>
                <a:lnTo>
                  <a:pt x="419695" y="580430"/>
                </a:lnTo>
                <a:lnTo>
                  <a:pt x="419695" y="589359"/>
                </a:lnTo>
                <a:lnTo>
                  <a:pt x="410765" y="589359"/>
                </a:lnTo>
                <a:lnTo>
                  <a:pt x="410765" y="589359"/>
                </a:lnTo>
                <a:lnTo>
                  <a:pt x="410765" y="571500"/>
                </a:lnTo>
                <a:lnTo>
                  <a:pt x="410765" y="553641"/>
                </a:lnTo>
                <a:lnTo>
                  <a:pt x="410765" y="526851"/>
                </a:lnTo>
                <a:lnTo>
                  <a:pt x="419695" y="491133"/>
                </a:lnTo>
                <a:lnTo>
                  <a:pt x="428625" y="464344"/>
                </a:lnTo>
                <a:lnTo>
                  <a:pt x="446484" y="428625"/>
                </a:lnTo>
                <a:lnTo>
                  <a:pt x="464343" y="401836"/>
                </a:lnTo>
                <a:lnTo>
                  <a:pt x="482203" y="366118"/>
                </a:lnTo>
                <a:lnTo>
                  <a:pt x="500062" y="348258"/>
                </a:lnTo>
                <a:lnTo>
                  <a:pt x="517922" y="321469"/>
                </a:lnTo>
                <a:lnTo>
                  <a:pt x="544711" y="312539"/>
                </a:lnTo>
                <a:lnTo>
                  <a:pt x="553640" y="312539"/>
                </a:lnTo>
                <a:lnTo>
                  <a:pt x="562570" y="321469"/>
                </a:lnTo>
                <a:lnTo>
                  <a:pt x="571500" y="330399"/>
                </a:lnTo>
                <a:lnTo>
                  <a:pt x="571500" y="357188"/>
                </a:lnTo>
                <a:lnTo>
                  <a:pt x="571500" y="383977"/>
                </a:lnTo>
                <a:lnTo>
                  <a:pt x="571500" y="428625"/>
                </a:lnTo>
                <a:lnTo>
                  <a:pt x="562570" y="464344"/>
                </a:lnTo>
                <a:lnTo>
                  <a:pt x="544711" y="508993"/>
                </a:lnTo>
                <a:lnTo>
                  <a:pt x="535781" y="544711"/>
                </a:lnTo>
                <a:lnTo>
                  <a:pt x="535781" y="580430"/>
                </a:lnTo>
                <a:lnTo>
                  <a:pt x="526851" y="598289"/>
                </a:lnTo>
                <a:lnTo>
                  <a:pt x="526851" y="616148"/>
                </a:lnTo>
                <a:lnTo>
                  <a:pt x="535781" y="625078"/>
                </a:lnTo>
                <a:lnTo>
                  <a:pt x="544711" y="616148"/>
                </a:lnTo>
                <a:lnTo>
                  <a:pt x="562570" y="598289"/>
                </a:lnTo>
                <a:lnTo>
                  <a:pt x="589359" y="580430"/>
                </a:lnTo>
                <a:lnTo>
                  <a:pt x="616148" y="553641"/>
                </a:lnTo>
                <a:lnTo>
                  <a:pt x="642937" y="526851"/>
                </a:lnTo>
                <a:lnTo>
                  <a:pt x="678656" y="491133"/>
                </a:lnTo>
                <a:lnTo>
                  <a:pt x="714375" y="464344"/>
                </a:lnTo>
                <a:lnTo>
                  <a:pt x="750093" y="446485"/>
                </a:lnTo>
                <a:lnTo>
                  <a:pt x="776883" y="428625"/>
                </a:lnTo>
                <a:lnTo>
                  <a:pt x="812601" y="410766"/>
                </a:lnTo>
                <a:lnTo>
                  <a:pt x="839390" y="401836"/>
                </a:lnTo>
                <a:lnTo>
                  <a:pt x="857250" y="401836"/>
                </a:lnTo>
                <a:lnTo>
                  <a:pt x="875109" y="401836"/>
                </a:lnTo>
                <a:lnTo>
                  <a:pt x="884039" y="410766"/>
                </a:lnTo>
                <a:lnTo>
                  <a:pt x="901898" y="410766"/>
                </a:lnTo>
                <a:lnTo>
                  <a:pt x="901898" y="419696"/>
                </a:lnTo>
                <a:lnTo>
                  <a:pt x="901898" y="419696"/>
                </a:lnTo>
                <a:lnTo>
                  <a:pt x="901898" y="419696"/>
                </a:lnTo>
                <a:lnTo>
                  <a:pt x="901898" y="419696"/>
                </a:lnTo>
                <a:lnTo>
                  <a:pt x="892968" y="419696"/>
                </a:lnTo>
                <a:lnTo>
                  <a:pt x="892968" y="410766"/>
                </a:lnTo>
                <a:lnTo>
                  <a:pt x="884039" y="401836"/>
                </a:lnTo>
                <a:lnTo>
                  <a:pt x="875109" y="392907"/>
                </a:lnTo>
                <a:lnTo>
                  <a:pt x="875109" y="375047"/>
                </a:lnTo>
                <a:lnTo>
                  <a:pt x="866179" y="366118"/>
                </a:lnTo>
                <a:lnTo>
                  <a:pt x="848320" y="357188"/>
                </a:lnTo>
                <a:lnTo>
                  <a:pt x="839390" y="348258"/>
                </a:lnTo>
                <a:lnTo>
                  <a:pt x="830461" y="348258"/>
                </a:lnTo>
                <a:lnTo>
                  <a:pt x="812601" y="348258"/>
                </a:lnTo>
                <a:lnTo>
                  <a:pt x="794742" y="348258"/>
                </a:lnTo>
                <a:lnTo>
                  <a:pt x="776883" y="357188"/>
                </a:lnTo>
                <a:lnTo>
                  <a:pt x="759023" y="375047"/>
                </a:lnTo>
                <a:lnTo>
                  <a:pt x="732234" y="401836"/>
                </a:lnTo>
                <a:lnTo>
                  <a:pt x="714375" y="428625"/>
                </a:lnTo>
                <a:lnTo>
                  <a:pt x="687586" y="455414"/>
                </a:lnTo>
                <a:lnTo>
                  <a:pt x="669726" y="500063"/>
                </a:lnTo>
                <a:lnTo>
                  <a:pt x="660797" y="535781"/>
                </a:lnTo>
                <a:lnTo>
                  <a:pt x="651867" y="562570"/>
                </a:lnTo>
                <a:lnTo>
                  <a:pt x="642937" y="589359"/>
                </a:lnTo>
                <a:lnTo>
                  <a:pt x="651867" y="616148"/>
                </a:lnTo>
                <a:lnTo>
                  <a:pt x="660797" y="625078"/>
                </a:lnTo>
                <a:lnTo>
                  <a:pt x="669726" y="634008"/>
                </a:lnTo>
                <a:lnTo>
                  <a:pt x="687586" y="634008"/>
                </a:lnTo>
                <a:lnTo>
                  <a:pt x="705445" y="625078"/>
                </a:lnTo>
                <a:lnTo>
                  <a:pt x="723304" y="616148"/>
                </a:lnTo>
                <a:lnTo>
                  <a:pt x="750093" y="598289"/>
                </a:lnTo>
                <a:lnTo>
                  <a:pt x="767953" y="571500"/>
                </a:lnTo>
                <a:lnTo>
                  <a:pt x="794742" y="553641"/>
                </a:lnTo>
                <a:lnTo>
                  <a:pt x="812601" y="517922"/>
                </a:lnTo>
                <a:lnTo>
                  <a:pt x="830461" y="491133"/>
                </a:lnTo>
                <a:lnTo>
                  <a:pt x="848320" y="464344"/>
                </a:lnTo>
                <a:lnTo>
                  <a:pt x="857250" y="437555"/>
                </a:lnTo>
                <a:lnTo>
                  <a:pt x="866179" y="419696"/>
                </a:lnTo>
                <a:lnTo>
                  <a:pt x="875109" y="410766"/>
                </a:lnTo>
                <a:lnTo>
                  <a:pt x="875109" y="401836"/>
                </a:lnTo>
                <a:lnTo>
                  <a:pt x="875109" y="392907"/>
                </a:lnTo>
                <a:lnTo>
                  <a:pt x="875109" y="392907"/>
                </a:lnTo>
                <a:lnTo>
                  <a:pt x="875109" y="401836"/>
                </a:lnTo>
                <a:lnTo>
                  <a:pt x="866179" y="410766"/>
                </a:lnTo>
                <a:lnTo>
                  <a:pt x="866179" y="428625"/>
                </a:lnTo>
                <a:lnTo>
                  <a:pt x="857250" y="464344"/>
                </a:lnTo>
                <a:lnTo>
                  <a:pt x="848320" y="491133"/>
                </a:lnTo>
                <a:lnTo>
                  <a:pt x="839390" y="535781"/>
                </a:lnTo>
                <a:lnTo>
                  <a:pt x="830461" y="571500"/>
                </a:lnTo>
                <a:lnTo>
                  <a:pt x="821531" y="607219"/>
                </a:lnTo>
                <a:lnTo>
                  <a:pt x="821531" y="634008"/>
                </a:lnTo>
                <a:lnTo>
                  <a:pt x="821531" y="651867"/>
                </a:lnTo>
                <a:lnTo>
                  <a:pt x="830461" y="660797"/>
                </a:lnTo>
                <a:lnTo>
                  <a:pt x="839390" y="669726"/>
                </a:lnTo>
                <a:lnTo>
                  <a:pt x="848320" y="660797"/>
                </a:lnTo>
                <a:lnTo>
                  <a:pt x="866179" y="651867"/>
                </a:lnTo>
                <a:lnTo>
                  <a:pt x="884039" y="634008"/>
                </a:lnTo>
                <a:lnTo>
                  <a:pt x="901898" y="598289"/>
                </a:lnTo>
                <a:lnTo>
                  <a:pt x="928687" y="562570"/>
                </a:lnTo>
                <a:lnTo>
                  <a:pt x="955476" y="517922"/>
                </a:lnTo>
                <a:lnTo>
                  <a:pt x="982265" y="464344"/>
                </a:lnTo>
                <a:lnTo>
                  <a:pt x="1000125" y="419696"/>
                </a:lnTo>
                <a:lnTo>
                  <a:pt x="1026914" y="366118"/>
                </a:lnTo>
                <a:lnTo>
                  <a:pt x="1053703" y="321469"/>
                </a:lnTo>
                <a:lnTo>
                  <a:pt x="1071562" y="276821"/>
                </a:lnTo>
                <a:lnTo>
                  <a:pt x="1089422" y="232172"/>
                </a:lnTo>
                <a:lnTo>
                  <a:pt x="1107281" y="187524"/>
                </a:lnTo>
                <a:lnTo>
                  <a:pt x="1125140" y="151805"/>
                </a:lnTo>
                <a:lnTo>
                  <a:pt x="1134070" y="116086"/>
                </a:lnTo>
                <a:lnTo>
                  <a:pt x="1151929" y="89297"/>
                </a:lnTo>
                <a:lnTo>
                  <a:pt x="1169789" y="62508"/>
                </a:lnTo>
                <a:lnTo>
                  <a:pt x="1178718" y="44649"/>
                </a:lnTo>
                <a:lnTo>
                  <a:pt x="1187648" y="35719"/>
                </a:lnTo>
                <a:lnTo>
                  <a:pt x="1187648" y="26789"/>
                </a:lnTo>
                <a:lnTo>
                  <a:pt x="1187648" y="26789"/>
                </a:lnTo>
                <a:lnTo>
                  <a:pt x="1187648" y="35719"/>
                </a:lnTo>
                <a:lnTo>
                  <a:pt x="1187648" y="53578"/>
                </a:lnTo>
                <a:lnTo>
                  <a:pt x="1178718" y="80367"/>
                </a:lnTo>
                <a:lnTo>
                  <a:pt x="1169789" y="107156"/>
                </a:lnTo>
                <a:lnTo>
                  <a:pt x="1160859" y="151805"/>
                </a:lnTo>
                <a:lnTo>
                  <a:pt x="1143000" y="196453"/>
                </a:lnTo>
                <a:lnTo>
                  <a:pt x="1116211" y="258961"/>
                </a:lnTo>
                <a:lnTo>
                  <a:pt x="1089422" y="321469"/>
                </a:lnTo>
                <a:lnTo>
                  <a:pt x="1053703" y="383977"/>
                </a:lnTo>
                <a:lnTo>
                  <a:pt x="1026914" y="446485"/>
                </a:lnTo>
                <a:lnTo>
                  <a:pt x="1000125" y="508993"/>
                </a:lnTo>
                <a:lnTo>
                  <a:pt x="973336" y="553641"/>
                </a:lnTo>
                <a:lnTo>
                  <a:pt x="964406" y="598289"/>
                </a:lnTo>
                <a:lnTo>
                  <a:pt x="955476" y="616148"/>
                </a:lnTo>
                <a:lnTo>
                  <a:pt x="955476" y="634008"/>
                </a:lnTo>
                <a:lnTo>
                  <a:pt x="964406" y="634008"/>
                </a:lnTo>
                <a:lnTo>
                  <a:pt x="982265" y="634008"/>
                </a:lnTo>
                <a:lnTo>
                  <a:pt x="1000125" y="616148"/>
                </a:lnTo>
                <a:lnTo>
                  <a:pt x="1017984" y="589359"/>
                </a:lnTo>
                <a:lnTo>
                  <a:pt x="1044773" y="562570"/>
                </a:lnTo>
                <a:lnTo>
                  <a:pt x="1071562" y="535781"/>
                </a:lnTo>
                <a:lnTo>
                  <a:pt x="1098351" y="500063"/>
                </a:lnTo>
                <a:lnTo>
                  <a:pt x="1125140" y="455414"/>
                </a:lnTo>
                <a:lnTo>
                  <a:pt x="1143000" y="419696"/>
                </a:lnTo>
                <a:lnTo>
                  <a:pt x="1169789" y="375047"/>
                </a:lnTo>
                <a:lnTo>
                  <a:pt x="1196578" y="321469"/>
                </a:lnTo>
                <a:lnTo>
                  <a:pt x="1223367" y="276821"/>
                </a:lnTo>
                <a:lnTo>
                  <a:pt x="1250156" y="223243"/>
                </a:lnTo>
                <a:lnTo>
                  <a:pt x="1276945" y="178594"/>
                </a:lnTo>
                <a:lnTo>
                  <a:pt x="1294804" y="133945"/>
                </a:lnTo>
                <a:lnTo>
                  <a:pt x="1321593" y="89297"/>
                </a:lnTo>
                <a:lnTo>
                  <a:pt x="1339453" y="53578"/>
                </a:lnTo>
                <a:lnTo>
                  <a:pt x="1357312" y="26789"/>
                </a:lnTo>
                <a:lnTo>
                  <a:pt x="1375172" y="8930"/>
                </a:lnTo>
                <a:lnTo>
                  <a:pt x="1384101" y="0"/>
                </a:lnTo>
                <a:lnTo>
                  <a:pt x="1393031" y="0"/>
                </a:lnTo>
                <a:lnTo>
                  <a:pt x="1393031" y="0"/>
                </a:lnTo>
                <a:lnTo>
                  <a:pt x="1393031" y="17859"/>
                </a:lnTo>
                <a:lnTo>
                  <a:pt x="1393031" y="35719"/>
                </a:lnTo>
                <a:lnTo>
                  <a:pt x="1384101" y="62508"/>
                </a:lnTo>
                <a:lnTo>
                  <a:pt x="1375172" y="98227"/>
                </a:lnTo>
                <a:lnTo>
                  <a:pt x="1348383" y="142875"/>
                </a:lnTo>
                <a:lnTo>
                  <a:pt x="1330523" y="187524"/>
                </a:lnTo>
                <a:lnTo>
                  <a:pt x="1303734" y="241102"/>
                </a:lnTo>
                <a:lnTo>
                  <a:pt x="1276945" y="285750"/>
                </a:lnTo>
                <a:lnTo>
                  <a:pt x="1250156" y="339328"/>
                </a:lnTo>
                <a:lnTo>
                  <a:pt x="1223367" y="392907"/>
                </a:lnTo>
                <a:lnTo>
                  <a:pt x="1205508" y="446485"/>
                </a:lnTo>
                <a:lnTo>
                  <a:pt x="1187648" y="491133"/>
                </a:lnTo>
                <a:lnTo>
                  <a:pt x="1178718" y="526851"/>
                </a:lnTo>
                <a:lnTo>
                  <a:pt x="1169789" y="562570"/>
                </a:lnTo>
                <a:lnTo>
                  <a:pt x="1169789" y="580430"/>
                </a:lnTo>
                <a:lnTo>
                  <a:pt x="1178718" y="598289"/>
                </a:lnTo>
                <a:lnTo>
                  <a:pt x="1187648" y="607219"/>
                </a:lnTo>
                <a:lnTo>
                  <a:pt x="1196578" y="607219"/>
                </a:lnTo>
                <a:lnTo>
                  <a:pt x="1214437" y="607219"/>
                </a:lnTo>
                <a:lnTo>
                  <a:pt x="1232297" y="598289"/>
                </a:lnTo>
                <a:lnTo>
                  <a:pt x="1259086" y="589359"/>
                </a:lnTo>
                <a:lnTo>
                  <a:pt x="1285875" y="571500"/>
                </a:lnTo>
                <a:lnTo>
                  <a:pt x="1312664" y="544711"/>
                </a:lnTo>
                <a:lnTo>
                  <a:pt x="1348383" y="517922"/>
                </a:lnTo>
                <a:lnTo>
                  <a:pt x="1375172" y="491133"/>
                </a:lnTo>
                <a:lnTo>
                  <a:pt x="1401961" y="455414"/>
                </a:lnTo>
                <a:lnTo>
                  <a:pt x="1437679" y="428625"/>
                </a:lnTo>
                <a:lnTo>
                  <a:pt x="1464468" y="392907"/>
                </a:lnTo>
                <a:lnTo>
                  <a:pt x="1482328" y="366118"/>
                </a:lnTo>
                <a:lnTo>
                  <a:pt x="1500187" y="339328"/>
                </a:lnTo>
                <a:lnTo>
                  <a:pt x="1518047" y="321469"/>
                </a:lnTo>
                <a:lnTo>
                  <a:pt x="1518047" y="294680"/>
                </a:lnTo>
                <a:lnTo>
                  <a:pt x="1526976" y="276821"/>
                </a:lnTo>
                <a:lnTo>
                  <a:pt x="1526976" y="267891"/>
                </a:lnTo>
                <a:lnTo>
                  <a:pt x="1518047" y="258961"/>
                </a:lnTo>
                <a:lnTo>
                  <a:pt x="1518047" y="258961"/>
                </a:lnTo>
                <a:lnTo>
                  <a:pt x="1500187" y="258961"/>
                </a:lnTo>
                <a:lnTo>
                  <a:pt x="1491258" y="267891"/>
                </a:lnTo>
                <a:lnTo>
                  <a:pt x="1473398" y="285750"/>
                </a:lnTo>
                <a:lnTo>
                  <a:pt x="1455539" y="312539"/>
                </a:lnTo>
                <a:lnTo>
                  <a:pt x="1437679" y="348258"/>
                </a:lnTo>
                <a:lnTo>
                  <a:pt x="1410890" y="375047"/>
                </a:lnTo>
                <a:lnTo>
                  <a:pt x="1393031" y="419696"/>
                </a:lnTo>
                <a:lnTo>
                  <a:pt x="1384101" y="455414"/>
                </a:lnTo>
                <a:lnTo>
                  <a:pt x="1366242" y="491133"/>
                </a:lnTo>
                <a:lnTo>
                  <a:pt x="1366242" y="517922"/>
                </a:lnTo>
                <a:lnTo>
                  <a:pt x="1366242" y="544711"/>
                </a:lnTo>
                <a:lnTo>
                  <a:pt x="1375172" y="562570"/>
                </a:lnTo>
                <a:lnTo>
                  <a:pt x="1384101" y="562570"/>
                </a:lnTo>
                <a:lnTo>
                  <a:pt x="1401961" y="571500"/>
                </a:lnTo>
                <a:lnTo>
                  <a:pt x="1419820" y="562570"/>
                </a:lnTo>
                <a:lnTo>
                  <a:pt x="1446609" y="553641"/>
                </a:lnTo>
                <a:lnTo>
                  <a:pt x="1473398" y="535781"/>
                </a:lnTo>
                <a:lnTo>
                  <a:pt x="1500187" y="517922"/>
                </a:lnTo>
                <a:lnTo>
                  <a:pt x="1535906" y="491133"/>
                </a:lnTo>
                <a:lnTo>
                  <a:pt x="1562695" y="455414"/>
                </a:lnTo>
                <a:lnTo>
                  <a:pt x="1589484" y="428625"/>
                </a:lnTo>
                <a:lnTo>
                  <a:pt x="1607343" y="392907"/>
                </a:lnTo>
                <a:lnTo>
                  <a:pt x="1634133" y="366118"/>
                </a:lnTo>
                <a:lnTo>
                  <a:pt x="1643062" y="339328"/>
                </a:lnTo>
                <a:lnTo>
                  <a:pt x="1651992" y="312539"/>
                </a:lnTo>
                <a:lnTo>
                  <a:pt x="1660922" y="294680"/>
                </a:lnTo>
                <a:lnTo>
                  <a:pt x="1660922" y="285750"/>
                </a:lnTo>
                <a:lnTo>
                  <a:pt x="1669851" y="276821"/>
                </a:lnTo>
                <a:lnTo>
                  <a:pt x="1660922" y="267891"/>
                </a:lnTo>
                <a:lnTo>
                  <a:pt x="1660922" y="267891"/>
                </a:lnTo>
                <a:lnTo>
                  <a:pt x="1660922" y="267891"/>
                </a:lnTo>
                <a:lnTo>
                  <a:pt x="1660922" y="267891"/>
                </a:lnTo>
                <a:lnTo>
                  <a:pt x="1660922" y="267891"/>
                </a:lnTo>
                <a:lnTo>
                  <a:pt x="1660922" y="276821"/>
                </a:lnTo>
                <a:lnTo>
                  <a:pt x="1660922" y="285750"/>
                </a:lnTo>
                <a:lnTo>
                  <a:pt x="1660922" y="285750"/>
                </a:lnTo>
                <a:lnTo>
                  <a:pt x="1669851" y="294680"/>
                </a:lnTo>
                <a:lnTo>
                  <a:pt x="1669851" y="303610"/>
                </a:lnTo>
                <a:lnTo>
                  <a:pt x="1678781" y="303610"/>
                </a:lnTo>
                <a:lnTo>
                  <a:pt x="1687711" y="312539"/>
                </a:lnTo>
                <a:lnTo>
                  <a:pt x="1696640" y="321469"/>
                </a:lnTo>
                <a:lnTo>
                  <a:pt x="1714500" y="321469"/>
                </a:lnTo>
                <a:lnTo>
                  <a:pt x="1723429" y="330399"/>
                </a:lnTo>
                <a:lnTo>
                  <a:pt x="1741289" y="339328"/>
                </a:lnTo>
                <a:lnTo>
                  <a:pt x="1750218" y="348258"/>
                </a:lnTo>
                <a:lnTo>
                  <a:pt x="1759148" y="357188"/>
                </a:lnTo>
                <a:lnTo>
                  <a:pt x="1759148" y="366118"/>
                </a:lnTo>
                <a:lnTo>
                  <a:pt x="1768078" y="383977"/>
                </a:lnTo>
                <a:lnTo>
                  <a:pt x="1768078" y="401836"/>
                </a:lnTo>
                <a:lnTo>
                  <a:pt x="1759148" y="428625"/>
                </a:lnTo>
                <a:lnTo>
                  <a:pt x="1750218" y="464344"/>
                </a:lnTo>
                <a:lnTo>
                  <a:pt x="1732359" y="500063"/>
                </a:lnTo>
                <a:lnTo>
                  <a:pt x="1714500" y="535781"/>
                </a:lnTo>
                <a:lnTo>
                  <a:pt x="1696640" y="571500"/>
                </a:lnTo>
                <a:lnTo>
                  <a:pt x="1669851" y="607219"/>
                </a:lnTo>
                <a:lnTo>
                  <a:pt x="1651992" y="642937"/>
                </a:lnTo>
                <a:lnTo>
                  <a:pt x="1643062" y="669726"/>
                </a:lnTo>
                <a:lnTo>
                  <a:pt x="1634133" y="678656"/>
                </a:lnTo>
                <a:lnTo>
                  <a:pt x="1643062" y="696516"/>
                </a:lnTo>
                <a:lnTo>
                  <a:pt x="1643062" y="705445"/>
                </a:lnTo>
                <a:lnTo>
                  <a:pt x="1651992" y="705445"/>
                </a:lnTo>
                <a:lnTo>
                  <a:pt x="1669851" y="696516"/>
                </a:lnTo>
                <a:lnTo>
                  <a:pt x="1678781" y="687586"/>
                </a:lnTo>
                <a:lnTo>
                  <a:pt x="1687711" y="678656"/>
                </a:lnTo>
                <a:lnTo>
                  <a:pt x="1696640" y="678656"/>
                </a:lnTo>
                <a:lnTo>
                  <a:pt x="1696640" y="6786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250906" y="2428875"/>
            <a:ext cx="473275" cy="26790"/>
          </a:xfrm>
          <a:custGeom>
            <a:avLst/>
            <a:gdLst/>
            <a:ahLst/>
            <a:cxnLst/>
            <a:rect l="0" t="0" r="0" b="0"/>
            <a:pathLst>
              <a:path w="473275" h="26790">
                <a:moveTo>
                  <a:pt x="0" y="8929"/>
                </a:moveTo>
                <a:lnTo>
                  <a:pt x="17860" y="8929"/>
                </a:lnTo>
                <a:lnTo>
                  <a:pt x="44649" y="8929"/>
                </a:lnTo>
                <a:lnTo>
                  <a:pt x="53578" y="8929"/>
                </a:lnTo>
                <a:lnTo>
                  <a:pt x="89297" y="8929"/>
                </a:lnTo>
                <a:lnTo>
                  <a:pt x="133946" y="0"/>
                </a:lnTo>
                <a:lnTo>
                  <a:pt x="178594" y="0"/>
                </a:lnTo>
                <a:lnTo>
                  <a:pt x="232172" y="0"/>
                </a:lnTo>
                <a:lnTo>
                  <a:pt x="276821" y="0"/>
                </a:lnTo>
                <a:lnTo>
                  <a:pt x="321469" y="0"/>
                </a:lnTo>
                <a:lnTo>
                  <a:pt x="357188" y="0"/>
                </a:lnTo>
                <a:lnTo>
                  <a:pt x="392907" y="8929"/>
                </a:lnTo>
                <a:lnTo>
                  <a:pt x="419696" y="8929"/>
                </a:lnTo>
                <a:lnTo>
                  <a:pt x="446485" y="17859"/>
                </a:lnTo>
                <a:lnTo>
                  <a:pt x="464344" y="26789"/>
                </a:lnTo>
                <a:lnTo>
                  <a:pt x="473274" y="26789"/>
                </a:lnTo>
                <a:lnTo>
                  <a:pt x="473274"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974211" y="2152054"/>
            <a:ext cx="303610" cy="571502"/>
          </a:xfrm>
          <a:custGeom>
            <a:avLst/>
            <a:gdLst/>
            <a:ahLst/>
            <a:cxnLst/>
            <a:rect l="0" t="0" r="0" b="0"/>
            <a:pathLst>
              <a:path w="303610" h="571502">
                <a:moveTo>
                  <a:pt x="0" y="35719"/>
                </a:moveTo>
                <a:lnTo>
                  <a:pt x="0" y="35719"/>
                </a:lnTo>
                <a:lnTo>
                  <a:pt x="0" y="35719"/>
                </a:lnTo>
                <a:lnTo>
                  <a:pt x="0" y="35719"/>
                </a:lnTo>
                <a:lnTo>
                  <a:pt x="0" y="35719"/>
                </a:lnTo>
                <a:lnTo>
                  <a:pt x="8930" y="26790"/>
                </a:lnTo>
                <a:lnTo>
                  <a:pt x="17859" y="26790"/>
                </a:lnTo>
                <a:lnTo>
                  <a:pt x="44648" y="17860"/>
                </a:lnTo>
                <a:lnTo>
                  <a:pt x="71437" y="8930"/>
                </a:lnTo>
                <a:lnTo>
                  <a:pt x="98227" y="8930"/>
                </a:lnTo>
                <a:lnTo>
                  <a:pt x="133945" y="0"/>
                </a:lnTo>
                <a:lnTo>
                  <a:pt x="169664" y="0"/>
                </a:lnTo>
                <a:lnTo>
                  <a:pt x="205383" y="8930"/>
                </a:lnTo>
                <a:lnTo>
                  <a:pt x="232171" y="17860"/>
                </a:lnTo>
                <a:lnTo>
                  <a:pt x="258960" y="26790"/>
                </a:lnTo>
                <a:lnTo>
                  <a:pt x="285749" y="44649"/>
                </a:lnTo>
                <a:lnTo>
                  <a:pt x="294679" y="62508"/>
                </a:lnTo>
                <a:lnTo>
                  <a:pt x="303609" y="89297"/>
                </a:lnTo>
                <a:lnTo>
                  <a:pt x="303609" y="116086"/>
                </a:lnTo>
                <a:lnTo>
                  <a:pt x="294679" y="151805"/>
                </a:lnTo>
                <a:lnTo>
                  <a:pt x="276819" y="187524"/>
                </a:lnTo>
                <a:lnTo>
                  <a:pt x="250030" y="223243"/>
                </a:lnTo>
                <a:lnTo>
                  <a:pt x="214312" y="267891"/>
                </a:lnTo>
                <a:lnTo>
                  <a:pt x="178594" y="312540"/>
                </a:lnTo>
                <a:lnTo>
                  <a:pt x="142875" y="348259"/>
                </a:lnTo>
                <a:lnTo>
                  <a:pt x="107156" y="392907"/>
                </a:lnTo>
                <a:lnTo>
                  <a:pt x="80367" y="428626"/>
                </a:lnTo>
                <a:lnTo>
                  <a:pt x="62508" y="464344"/>
                </a:lnTo>
                <a:lnTo>
                  <a:pt x="44648" y="482204"/>
                </a:lnTo>
                <a:lnTo>
                  <a:pt x="44648" y="508993"/>
                </a:lnTo>
                <a:lnTo>
                  <a:pt x="53578" y="526852"/>
                </a:lnTo>
                <a:lnTo>
                  <a:pt x="62508" y="535782"/>
                </a:lnTo>
                <a:lnTo>
                  <a:pt x="80367" y="553641"/>
                </a:lnTo>
                <a:lnTo>
                  <a:pt x="89297" y="562571"/>
                </a:lnTo>
                <a:lnTo>
                  <a:pt x="98227" y="571501"/>
                </a:lnTo>
                <a:lnTo>
                  <a:pt x="98227" y="5715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081367" y="2911078"/>
            <a:ext cx="1" cy="1"/>
          </a:xfrm>
          <a:custGeom>
            <a:avLst/>
            <a:gdLst/>
            <a:ahLst/>
            <a:cxnLst/>
            <a:rect l="0" t="0" r="0" b="0"/>
            <a:pathLst>
              <a:path w="1" h="1">
                <a:moveTo>
                  <a:pt x="0" y="0"/>
                </a:move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589725" y="1340950"/>
            <a:ext cx="7748399" cy="1196099"/>
          </a:xfrm>
          <a:prstGeom prst="rect">
            <a:avLst/>
          </a:prstGeom>
        </p:spPr>
        <p:txBody>
          <a:bodyPr lIns="91425" tIns="91425" rIns="91425" bIns="91425" anchor="t" anchorCtr="0">
            <a:noAutofit/>
          </a:bodyPr>
          <a:lstStyle/>
          <a:p>
            <a:pPr marL="0" lvl="0" indent="0" algn="ctr" rtl="0">
              <a:spcBef>
                <a:spcPts val="0"/>
              </a:spcBef>
              <a:buNone/>
            </a:pPr>
            <a:r>
              <a:rPr lang="en" b="1">
                <a:solidFill>
                  <a:srgbClr val="444F51"/>
                </a:solidFill>
                <a:latin typeface="Arial"/>
                <a:ea typeface="Arial"/>
                <a:cs typeface="Arial"/>
                <a:sym typeface="Arial"/>
              </a:rPr>
              <a:t>Discusses “so what?” </a:t>
            </a:r>
          </a:p>
          <a:p>
            <a:pPr marL="0" lvl="0" indent="0" algn="ctr" rtl="0">
              <a:spcBef>
                <a:spcPts val="0"/>
              </a:spcBef>
              <a:buNone/>
            </a:pPr>
            <a:r>
              <a:rPr lang="en" sz="2600">
                <a:solidFill>
                  <a:srgbClr val="444F51"/>
                </a:solidFill>
                <a:latin typeface="Arial"/>
                <a:ea typeface="Arial"/>
                <a:cs typeface="Arial"/>
                <a:sym typeface="Arial"/>
              </a:rPr>
              <a:t>Why is your topic important in history?</a:t>
            </a:r>
          </a:p>
        </p:txBody>
      </p:sp>
      <p:sp>
        <p:nvSpPr>
          <p:cNvPr id="135" name="Shape 135"/>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SIGNIFICANCE</a:t>
            </a:r>
          </a:p>
        </p:txBody>
      </p:sp>
      <p:sp>
        <p:nvSpPr>
          <p:cNvPr id="136" name="Shape 136"/>
          <p:cNvSpPr txBox="1"/>
          <p:nvPr/>
        </p:nvSpPr>
        <p:spPr>
          <a:xfrm>
            <a:off x="470525" y="2975100"/>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solidFill>
                <a:schemeClr val="dk1"/>
              </a:solidFill>
            </a:endParaRPr>
          </a:p>
          <a:p>
            <a:pPr marL="0" lvl="1" indent="0" algn="ctr" rtl="0">
              <a:spcBef>
                <a:spcPts val="560"/>
              </a:spcBef>
              <a:buNone/>
            </a:pPr>
            <a:r>
              <a:rPr lang="en" sz="2600">
                <a:solidFill>
                  <a:srgbClr val="444F51"/>
                </a:solidFill>
              </a:rPr>
              <a:t>“Jackie Robinson was a great baseball player.”</a:t>
            </a:r>
          </a:p>
        </p:txBody>
      </p:sp>
      <p:sp>
        <p:nvSpPr>
          <p:cNvPr id="137" name="Shape 137"/>
          <p:cNvSpPr txBox="1"/>
          <p:nvPr/>
        </p:nvSpPr>
        <p:spPr>
          <a:xfrm>
            <a:off x="4715825" y="2975100"/>
            <a:ext cx="4149000" cy="2209799"/>
          </a:xfrm>
          <a:prstGeom prst="rect">
            <a:avLst/>
          </a:prstGeom>
          <a:noFill/>
          <a:ln w="76200" cap="flat">
            <a:solidFill>
              <a:srgbClr val="00A0BA"/>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r>
              <a:rPr lang="en" sz="2600">
                <a:solidFill>
                  <a:srgbClr val="444F51"/>
                </a:solidFill>
              </a:rPr>
              <a:t>“Jackie Robinson broke the color barrier, making it possible for African Americans to play professional sports.”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589725" y="1264750"/>
            <a:ext cx="7748399" cy="1196099"/>
          </a:xfrm>
          <a:prstGeom prst="rect">
            <a:avLst/>
          </a:prstGeom>
        </p:spPr>
        <p:txBody>
          <a:bodyPr lIns="91425" tIns="91425" rIns="91425" bIns="91425" anchor="t" anchorCtr="0">
            <a:noAutofit/>
          </a:bodyPr>
          <a:lstStyle/>
          <a:p>
            <a:pPr marL="0" lvl="0" indent="0" algn="ctr" rtl="0">
              <a:spcBef>
                <a:spcPts val="0"/>
              </a:spcBef>
              <a:buNone/>
            </a:pPr>
            <a:r>
              <a:rPr lang="en" b="1">
                <a:solidFill>
                  <a:srgbClr val="444F51"/>
                </a:solidFill>
                <a:latin typeface="Arial"/>
                <a:ea typeface="Arial"/>
                <a:cs typeface="Arial"/>
                <a:sym typeface="Arial"/>
              </a:rPr>
              <a:t>Uses the facts to come up with your own idea about why your topic is important.</a:t>
            </a:r>
          </a:p>
          <a:p>
            <a:pPr marL="0" lvl="0" indent="0" algn="ctr" rtl="0">
              <a:spcBef>
                <a:spcPts val="0"/>
              </a:spcBef>
              <a:buNone/>
            </a:pPr>
            <a:endParaRPr sz="2600">
              <a:solidFill>
                <a:srgbClr val="444F51"/>
              </a:solidFill>
              <a:latin typeface="Arial"/>
              <a:ea typeface="Arial"/>
              <a:cs typeface="Arial"/>
              <a:sym typeface="Arial"/>
            </a:endParaRPr>
          </a:p>
        </p:txBody>
      </p:sp>
      <p:sp>
        <p:nvSpPr>
          <p:cNvPr id="143" name="Shape 143"/>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MORE THAN JUST FACTS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405225" y="391125"/>
            <a:ext cx="8394299" cy="677399"/>
          </a:xfrm>
          <a:prstGeom prst="rect">
            <a:avLst/>
          </a:prstGeom>
          <a:noFill/>
          <a:ln>
            <a:noFill/>
          </a:ln>
        </p:spPr>
        <p:txBody>
          <a:bodyPr lIns="91425" tIns="91425" rIns="91425" bIns="91425" anchor="t" anchorCtr="0">
            <a:noAutofit/>
          </a:bodyPr>
          <a:lstStyle/>
          <a:p>
            <a:pPr lvl="0" rtl="0">
              <a:spcBef>
                <a:spcPts val="0"/>
              </a:spcBef>
              <a:buNone/>
            </a:pPr>
            <a:r>
              <a:rPr lang="en" sz="3400" b="1">
                <a:solidFill>
                  <a:srgbClr val="00A0BA"/>
                </a:solidFill>
              </a:rPr>
              <a:t>MORE THAN FACTS</a:t>
            </a:r>
          </a:p>
        </p:txBody>
      </p:sp>
      <p:sp>
        <p:nvSpPr>
          <p:cNvPr id="149" name="Shape 149"/>
          <p:cNvSpPr txBox="1"/>
          <p:nvPr/>
        </p:nvSpPr>
        <p:spPr>
          <a:xfrm>
            <a:off x="405225" y="3248475"/>
            <a:ext cx="4149000" cy="2178599"/>
          </a:xfrm>
          <a:prstGeom prst="rect">
            <a:avLst/>
          </a:prstGeom>
          <a:noFill/>
          <a:ln w="76200" cap="flat">
            <a:solidFill>
              <a:srgbClr val="AF1E2D"/>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endParaRPr sz="1200">
              <a:solidFill>
                <a:schemeClr val="dk1"/>
              </a:solidFill>
            </a:endParaRPr>
          </a:p>
          <a:p>
            <a:pPr marL="0" lvl="1" indent="0" algn="ctr" rtl="0">
              <a:spcBef>
                <a:spcPts val="560"/>
              </a:spcBef>
              <a:buNone/>
            </a:pPr>
            <a:r>
              <a:rPr lang="en" sz="2600">
                <a:solidFill>
                  <a:srgbClr val="444F51"/>
                </a:solidFill>
              </a:rPr>
              <a:t>“George Washington was the first president of the United States.”</a:t>
            </a:r>
          </a:p>
        </p:txBody>
      </p:sp>
      <p:sp>
        <p:nvSpPr>
          <p:cNvPr id="150" name="Shape 150"/>
          <p:cNvSpPr txBox="1"/>
          <p:nvPr/>
        </p:nvSpPr>
        <p:spPr>
          <a:xfrm>
            <a:off x="4650525" y="3248475"/>
            <a:ext cx="4149000" cy="2209799"/>
          </a:xfrm>
          <a:prstGeom prst="rect">
            <a:avLst/>
          </a:prstGeom>
          <a:noFill/>
          <a:ln w="76200" cap="flat">
            <a:solidFill>
              <a:srgbClr val="00A0BA"/>
            </a:solidFill>
            <a:prstDash val="solid"/>
            <a:round/>
            <a:headEnd type="none" w="med" len="med"/>
            <a:tailEnd type="none" w="med" len="med"/>
          </a:ln>
        </p:spPr>
        <p:txBody>
          <a:bodyPr lIns="91425" tIns="91425" rIns="91425" bIns="91425" anchor="t" anchorCtr="0">
            <a:noAutofit/>
          </a:bodyPr>
          <a:lstStyle/>
          <a:p>
            <a:pPr marL="0" lvl="1" indent="0" algn="ctr" rtl="0">
              <a:spcBef>
                <a:spcPts val="560"/>
              </a:spcBef>
              <a:buNone/>
            </a:pPr>
            <a:r>
              <a:rPr lang="en" sz="2600">
                <a:solidFill>
                  <a:srgbClr val="444F51"/>
                </a:solidFill>
              </a:rPr>
              <a:t>“The United States gained its independence from Great Britain because of George Washington’s military leadership.”</a:t>
            </a:r>
          </a:p>
        </p:txBody>
      </p:sp>
      <p:sp>
        <p:nvSpPr>
          <p:cNvPr id="151" name="Shape 151"/>
          <p:cNvSpPr txBox="1">
            <a:spLocks noGrp="1"/>
          </p:cNvSpPr>
          <p:nvPr>
            <p:ph type="body" idx="1"/>
          </p:nvPr>
        </p:nvSpPr>
        <p:spPr>
          <a:xfrm>
            <a:off x="589725" y="1264750"/>
            <a:ext cx="7748399" cy="1196099"/>
          </a:xfrm>
          <a:prstGeom prst="rect">
            <a:avLst/>
          </a:prstGeom>
        </p:spPr>
        <p:txBody>
          <a:bodyPr lIns="91425" tIns="91425" rIns="91425" bIns="91425" anchor="t" anchorCtr="0">
            <a:noAutofit/>
          </a:bodyPr>
          <a:lstStyle/>
          <a:p>
            <a:pPr marL="0" lvl="0" indent="0" algn="ctr" rtl="0">
              <a:spcBef>
                <a:spcPts val="0"/>
              </a:spcBef>
              <a:buNone/>
            </a:pPr>
            <a:r>
              <a:rPr lang="en" b="1">
                <a:solidFill>
                  <a:srgbClr val="444F51"/>
                </a:solidFill>
                <a:latin typeface="Arial"/>
                <a:ea typeface="Arial"/>
                <a:cs typeface="Arial"/>
                <a:sym typeface="Arial"/>
              </a:rPr>
              <a:t>Uses the facts to come up with your own idea about why your topic is important.</a:t>
            </a:r>
          </a:p>
          <a:p>
            <a:pPr marL="0" lvl="0" indent="0" algn="ctr" rtl="0">
              <a:spcBef>
                <a:spcPts val="0"/>
              </a:spcBef>
              <a:buNone/>
            </a:pPr>
            <a:endParaRPr sz="2600">
              <a:solidFill>
                <a:srgbClr val="444F5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1589</Words>
  <Application>Microsoft Office PowerPoint</Application>
  <PresentationFormat>On-screen Show (4:3)</PresentationFormat>
  <Paragraphs>439</Paragraphs>
  <Slides>47</Slides>
  <Notes>47</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Shelnutt</dc:creator>
  <cp:lastModifiedBy>Chris Shelnutt</cp:lastModifiedBy>
  <cp:revision>2</cp:revision>
  <dcterms:modified xsi:type="dcterms:W3CDTF">2014-12-01T18:10:13Z</dcterms:modified>
</cp:coreProperties>
</file>